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12192000"/>
  <p:embeddedFontLst>
    <p:embeddedFont>
      <p:font typeface="Calibri" panose="020F0502020204030204" pitchFamily="34" charset="0"/>
      <p:regular r:id="rId14"/>
      <p:bold r:id="rId15"/>
      <p:italic r:id="rId16"/>
      <p:boldItalic r:id="rId17"/>
    </p:embeddedFont>
    <p:embeddedFont>
      <p:font typeface="Montserrat" panose="00000500000000000000"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4649" autoAdjust="0"/>
  </p:normalViewPr>
  <p:slideViewPr>
    <p:cSldViewPr snapToGrid="0" snapToObjects="1">
      <p:cViewPr varScale="1">
        <p:scale>
          <a:sx n="71" d="100"/>
          <a:sy n="71" d="100"/>
        </p:scale>
        <p:origin x="20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41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ss.virginia.gov/files/division/cc/interested_subsidy_vendors/notices/Market_Rate_Survey.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jaVu Sans"/>
                <a:cs typeface="Times New Roman" panose="02020603050405020304" pitchFamily="18" charset="0"/>
              </a:rPr>
              <a:t>Step 5: Reevaluate your rate annually</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Pricing is an exercise you should do at least once a year. With current market fluctuations due to the COVID-19 pandemic, you may wish to reevaluate more regularly in the near-term. Feedback from parents and guardians about your rate may also be another factor that can trigger a rate reevaluation. If you find a rate change is warranted, you may want to first think about testing new prices. In some cases, if you have to do a price increase, it is tempting to do it all at once and just do it as soon as you realize the price increase is needed. However, you may want to do it incrementally, so in other words, rather than increase your price by 15% all at once, perhaps you slowly increase by 5% every three months over a nine-month period. This approach allows parents to adjust to the new pricing and also lets you put the brakes on the pricing changes if you start to get negative feedback.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Be sure to update your rates in your parent handbook and anywhere your rate may be published such as your website. With any change, you want to communicate it to current parents, giving a future date that the change would be effective.</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DejaVu Sans"/>
              </a:rPr>
              <a:t>Setting rates is one of the most difficult but also most important things you can do as a child care business owner. If pricing is too high, you're likely to lose families resulting in less revenue and, in the long run, you might go out of business. On the flip side, if you price it too low, you risk being unable to cover your costs, and again, eventually go out of business. Finding that “just right” rate, one that's not too high, but not too low, is so important for the health and longevity of your business.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jaVu Sans"/>
                <a:cs typeface="Times New Roman" panose="02020603050405020304" pitchFamily="18" charset="0"/>
              </a:rPr>
              <a:t>Before we dive into it, it is important to understand the difference between cost of care and pricing. Cost of care refers to how much it actually costs you to care for children. Pricing, on the other hand, takes this information and weighs it against other factors such as how much parents and families can really pay in your area. For the purposes of this tool, we are going to focus on pricing and helping you determine how much you should be asking families to pay. </a:t>
            </a:r>
            <a:endParaRPr lang="en-US" sz="18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The process involves five key steps: </a:t>
            </a:r>
            <a:endParaRPr lang="en-US" sz="18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DejaVu Sans"/>
                <a:cs typeface="Times New Roman" panose="02020603050405020304" pitchFamily="18" charset="0"/>
              </a:rPr>
              <a:t>Determine how much your costs are currently</a:t>
            </a:r>
            <a:endParaRPr lang="en-US" sz="18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DejaVu Sans"/>
                <a:cs typeface="Times New Roman" panose="02020603050405020304" pitchFamily="18" charset="0"/>
              </a:rPr>
              <a:t>Scan the market and look at what the other rates are like in your area</a:t>
            </a:r>
            <a:endParaRPr lang="en-US" sz="18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DejaVu Sans"/>
                <a:cs typeface="Times New Roman" panose="02020603050405020304" pitchFamily="18" charset="0"/>
              </a:rPr>
              <a:t>Assess how much care is costing you versus the going market rate in your area</a:t>
            </a:r>
            <a:endParaRPr lang="en-US" sz="18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DejaVu Sans"/>
                <a:cs typeface="Times New Roman" panose="02020603050405020304" pitchFamily="18" charset="0"/>
              </a:rPr>
              <a:t>Set your rates</a:t>
            </a:r>
            <a:endParaRPr lang="en-US" sz="1800" dirty="0">
              <a:effectLst/>
              <a:latin typeface="Times New Roman" panose="02020603050405020304" pitchFamily="18" charset="0"/>
              <a:ea typeface="DejaVu Sans"/>
              <a:cs typeface="DejaVu San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Times New Roman" panose="02020603050405020304" pitchFamily="18" charset="0"/>
                <a:ea typeface="DejaVu Sans"/>
                <a:cs typeface="Times New Roman" panose="02020603050405020304" pitchFamily="18" charset="0"/>
              </a:rPr>
              <a:t>Refine your rate on a continual basis and check it at least once a year to make sure that you're keeping up with the market</a:t>
            </a:r>
            <a:endParaRPr lang="en-US" sz="18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endParaRPr lang="en-US" sz="18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jaVu Sans"/>
                <a:cs typeface="Times New Roman" panose="02020603050405020304" pitchFamily="18" charset="0"/>
              </a:rPr>
              <a:t>Step 1: Gather your data</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You want to start by gathering some data to use in your calculations. We recommend collecting about six months of costs, if you can, because that will give you a good sense of how much you're spending on a regular basis. For larger, more complex organizations, this may be as simple as pulling these numbers out of QuickBooks, your CCMS, or other systems. For smaller family care providers, it may be as simple as going through your personal checkbook, your business checkbook, and your credit card statements.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As you collect your costs, we want you to break them up into two different kinds: direct and indirect costs. Direct costs are those ones that are directly related to the care of children. For example, in the infant room of your center, this could include the cost of providing formula. In a toddler room, it might be the cost of the teachers assigned to that area on a regular basis. Indirect costs are those that cover your entire business. In some cases, if you're a home-based business, a lot of these costs may relate to your home, such as your mortgage and utilities. If you're a center, these can take on a variety of things, not only rent, mortgage, and utilities, but also shared items and expenses, like maintenance on the playground that is used by many different classrooms within your facility. Indirect costs can include the cost of running your operations as well, such as the wages for a financial manager or even an executive director.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Times New Roman" panose="02020603050405020304" pitchFamily="18" charset="0"/>
                <a:ea typeface="DejaVu Sans"/>
              </a:rPr>
              <a:t>Once the costs are collected, you can organize them in two different ways. Having a per child cost overall may be the easiest, taking the number of children that you served on average over  six months and dividing the total cost by those number of children. For a more complex operation, you may want to break down the costs by different ages of care, such as cost per child in infant and </a:t>
            </a:r>
            <a:r>
              <a:rPr lang="en-US" sz="1200" dirty="0">
                <a:effectLst/>
                <a:latin typeface="Times New Roman" panose="02020603050405020304" pitchFamily="18" charset="0"/>
                <a:ea typeface="DejaVu Sans"/>
                <a:cs typeface="Times New Roman" panose="02020603050405020304" pitchFamily="18" charset="0"/>
              </a:rPr>
              <a:t>toddler care versus pre-school. You will use this information in combination with the data collected in our next step, local market prices, to help determine your rates. </a:t>
            </a:r>
            <a:endParaRPr lang="en-US" sz="1200" dirty="0">
              <a:effectLst/>
              <a:latin typeface="Times New Roman" panose="02020603050405020304" pitchFamily="18" charset="0"/>
              <a:ea typeface="DejaVu Sans"/>
              <a:cs typeface="DejaVu Sans"/>
            </a:endParaRPr>
          </a:p>
          <a:p>
            <a:pPr marL="342900" marR="0" lvl="0" indent="-342900">
              <a:spcBef>
                <a:spcPts val="0"/>
              </a:spcBef>
              <a:spcAft>
                <a:spcPts val="0"/>
              </a:spcAft>
              <a:buFont typeface="+mj-lt"/>
              <a:buAutoNum type="arabicPeriod"/>
            </a:pPr>
            <a:endParaRPr lang="en-US" sz="12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jaVu Sans"/>
                <a:cs typeface="Times New Roman" panose="02020603050405020304" pitchFamily="18" charset="0"/>
              </a:rPr>
              <a:t>Step 2: Research local market prices</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As we know, the top drivers for parents are the quality of the facility and the location. As such, local market prices can vary drastically depending on several influencing factors, which is why it is so critical to review local market prices rather than just the national market. For example, if there are a lot of choices within a given area, the prices there might be a bit lower, even though prices may be higher overall within your state or nation.. Conversely, a lack of options can drive the cost of child care higher as parents have limited choices. This is basic supply and demand at play. Wherever possible, you want to compare apples to apples; if you're a family care provider, research local prices around family child care. If you also get information on centers, that's great, hold on to it. The more important information as you determine pricing is going to be family child care, as it will be more comparable to what families would be likely to pay you. The same rings true if you're a center, it's important to know what family care providers are charging in your area, but more important to know what other centers are doing.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As a starting point, you can begin with the market rate studies conducted by the </a:t>
            </a:r>
            <a:r>
              <a:rPr lang="en-US" sz="1800" u="sng" dirty="0">
                <a:solidFill>
                  <a:srgbClr val="0563C1"/>
                </a:solidFill>
                <a:effectLst/>
                <a:latin typeface="Times New Roman" panose="02020603050405020304" pitchFamily="18" charset="0"/>
                <a:ea typeface="DejaVu Sans"/>
                <a:cs typeface="DejaVu Sans"/>
                <a:hlinkClick r:id="rId3"/>
              </a:rPr>
              <a:t>Virginia Department of Social Services</a:t>
            </a:r>
            <a:r>
              <a:rPr lang="en-US" sz="1800" dirty="0">
                <a:effectLst/>
                <a:latin typeface="Times New Roman" panose="02020603050405020304" pitchFamily="18" charset="0"/>
                <a:ea typeface="DejaVu Sans"/>
                <a:cs typeface="DejaVu Sans"/>
              </a:rPr>
              <a:t>.</a:t>
            </a:r>
            <a:r>
              <a:rPr lang="en-US" sz="1800" dirty="0">
                <a:effectLst/>
                <a:latin typeface="Times New Roman" panose="02020603050405020304" pitchFamily="18" charset="0"/>
                <a:ea typeface="DejaVu Sans"/>
                <a:cs typeface="Times New Roman" panose="02020603050405020304" pitchFamily="18" charset="0"/>
              </a:rPr>
              <a:t> These surveys give you a sense of how much other similar organizations are charging in your area. This is a great source of data that can save you a tremendous amount of time. You can also supplement it with other data that you can collect on your own. You may want to post on Facebook or other social media platforms and ask parents what they are paying or you may call other providers in your area to inquire about current rates. Starting with the VDSS market rate data is a great place to begin however and may give you enough information to move to the next step. </a:t>
            </a:r>
            <a:endParaRPr lang="en-US" sz="18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jaVu Sans"/>
                <a:cs typeface="Times New Roman" panose="02020603050405020304" pitchFamily="18" charset="0"/>
              </a:rPr>
              <a:t>Step 3: Assess your rate</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So far, we have how much it costs you to care for children, and you have a sense of what parents are paying for care in your local market. Now, we have to come up with a number for your rate, and to do this we need to determine your profit margin. Sometimes, especially in child care, business owners get uncomfortable talking about profit as it sounds devious or wrong that you're trying to profit off of families.</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Profit is critical as it is not only what helps compensate you for your long hours and hard work, but profit is also what contributes to the long-term viability of your business. Generating a profit is what allows you to set aside funds to repair that fence in the backyard in five years or invest in training for your teachers so you can keep up with the latest needs of children and families. Profit is important to the long-term for your business, your employees, and the children that you serve. While you will need to play with the numbers to compensate for local market rates, as a starting point you can create profit margin by simply setting a percentage; for example, a 15-20% profit margin.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 </a:t>
            </a:r>
            <a:endParaRPr lang="en-US" sz="1800" dirty="0">
              <a:effectLst/>
              <a:latin typeface="Times New Roman" panose="02020603050405020304" pitchFamily="18" charset="0"/>
              <a:ea typeface="DejaVu Sans"/>
              <a:cs typeface="DejaVu Sans"/>
            </a:endParaRPr>
          </a:p>
          <a:p>
            <a:pPr marL="0" marR="0">
              <a:spcBef>
                <a:spcPts val="0"/>
              </a:spcBef>
              <a:spcAft>
                <a:spcPts val="0"/>
              </a:spcAft>
            </a:pPr>
            <a:r>
              <a:rPr lang="en-US" sz="1800" dirty="0">
                <a:effectLst/>
                <a:latin typeface="Times New Roman" panose="02020603050405020304" pitchFamily="18" charset="0"/>
                <a:ea typeface="DejaVu Sans"/>
                <a:cs typeface="Times New Roman" panose="02020603050405020304" pitchFamily="18" charset="0"/>
              </a:rPr>
              <a:t>If you have a 15% or 20% margin, how much does that translate to in your total rate? Essentially, what you want to do is take the current costs you have, add what is called the profit margin, and then that total is your rate, so costs plus profit margin equals rate.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jaVu Sans"/>
                <a:cs typeface="Times New Roman" panose="02020603050405020304" pitchFamily="18" charset="0"/>
              </a:rPr>
              <a:t>Step 4: Set your rate </a:t>
            </a:r>
            <a:endParaRPr lang="en-US" sz="1800" dirty="0">
              <a:effectLst/>
              <a:latin typeface="Times New Roman" panose="02020603050405020304" pitchFamily="18" charset="0"/>
              <a:ea typeface="DejaVu Sans"/>
              <a:cs typeface="DejaVu Sans"/>
            </a:endParaRPr>
          </a:p>
          <a:p>
            <a:r>
              <a:rPr lang="en-US" sz="1800" dirty="0">
                <a:effectLst/>
                <a:latin typeface="Times New Roman" panose="02020603050405020304" pitchFamily="18" charset="0"/>
                <a:ea typeface="DejaVu Sans"/>
              </a:rPr>
              <a:t>So now you've created a few different rates to look at with different profit margins, you also have data on what the market can bear. How do you then determine a rate? The first thing you want to do is look at those rates you have calculated. How does your potential rate compare to the market? Is there one that is closest to what the market is currently bearing? You also want to consider what you're currently charging in comparison to your new rate. What are parents able to pay for children in your care? You can also compare your potential rates directly to the market rate at the 75th percentile, which is a higher-than-average rate, and then show the dollar difference.</a:t>
            </a:r>
          </a:p>
          <a:p>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jaVu Sans"/>
                <a:cs typeface="Times New Roman" panose="02020603050405020304" pitchFamily="18" charset="0"/>
              </a:rPr>
              <a:t>If you find that the market rate is far below what you are currently charging, consider adjusting your rates to increase the number of children in your care, if possible. Conversely, if the market rate looks like it's far higher than what you're charging, maybe it would be a good time for an increase in your rate. Again, this increase isn't about trying to take from families, but rather ensuring that your business will remain viable into the future so that you can continue to provide your services to families in your area. </a:t>
            </a:r>
            <a:endParaRPr lang="en-US" sz="1800" dirty="0">
              <a:effectLst/>
              <a:latin typeface="Times New Roman" panose="02020603050405020304" pitchFamily="18" charset="0"/>
              <a:ea typeface="DejaVu Sans"/>
              <a:cs typeface="DejaVu San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rcRect l="-5556" t="-28689" r="-5556" b="-28689"/>
          <a:stretch/>
        </p:blipFill>
        <p:spPr>
          <a:xfrm>
            <a:off x="4101645" y="327780"/>
            <a:ext cx="3985661" cy="3428143"/>
          </a:xfrm>
          <a:prstGeom prst="rect">
            <a:avLst/>
          </a:prstGeom>
        </p:spPr>
      </p:pic>
      <p:sp>
        <p:nvSpPr>
          <p:cNvPr id="3" name="Object 2"/>
          <p:cNvSpPr/>
          <p:nvPr/>
        </p:nvSpPr>
        <p:spPr>
          <a:xfrm>
            <a:off x="0" y="4403435"/>
            <a:ext cx="12188947" cy="2830485"/>
          </a:xfrm>
          <a:prstGeom prst="rect">
            <a:avLst/>
          </a:prstGeom>
          <a:solidFill>
            <a:srgbClr val="36578A"/>
          </a:solidFill>
        </p:spPr>
      </p:sp>
      <p:sp>
        <p:nvSpPr>
          <p:cNvPr id="4" name="Object 3"/>
          <p:cNvSpPr/>
          <p:nvPr/>
        </p:nvSpPr>
        <p:spPr>
          <a:xfrm>
            <a:off x="0" y="4444838"/>
            <a:ext cx="12188947" cy="858682"/>
          </a:xfrm>
          <a:prstGeom prst="rect">
            <a:avLst/>
          </a:prstGeom>
          <a:noFill/>
        </p:spPr>
        <p:txBody>
          <a:bodyPr wrap="square" rtlCol="0" anchor="ctr"/>
          <a:lstStyle/>
          <a:p>
            <a:pPr algn="ctr">
              <a:lnSpc>
                <a:spcPts val="9240"/>
              </a:lnSpc>
              <a:buNone/>
            </a:pPr>
            <a:r>
              <a:rPr lang="en-US" sz="7700" kern="0" spc="0" dirty="0">
                <a:solidFill>
                  <a:srgbClr val="54B91D">
                    <a:alpha val="90000"/>
                  </a:srgbClr>
                </a:solidFill>
                <a:latin typeface="Montserrat" pitchFamily="34" charset="0"/>
                <a:ea typeface="Montserrat" pitchFamily="34" charset="-122"/>
                <a:cs typeface="Montserrat" pitchFamily="34" charset="-120"/>
              </a:rPr>
              <a:t>Pricing</a:t>
            </a:r>
            <a:endParaRPr lang="en-US" dirty="0"/>
          </a:p>
        </p:txBody>
      </p:sp>
      <p:sp>
        <p:nvSpPr>
          <p:cNvPr id="5" name="Object 4"/>
          <p:cNvSpPr/>
          <p:nvPr/>
        </p:nvSpPr>
        <p:spPr>
          <a:xfrm>
            <a:off x="428440" y="5784042"/>
            <a:ext cx="11379529" cy="611208"/>
          </a:xfrm>
          <a:prstGeom prst="rect">
            <a:avLst/>
          </a:prstGeom>
          <a:noFill/>
        </p:spPr>
        <p:txBody>
          <a:bodyPr wrap="square" rtlCol="0" anchor="ctr"/>
          <a:lstStyle/>
          <a:p>
            <a:pPr algn="ctr">
              <a:lnSpc>
                <a:spcPts val="2407"/>
              </a:lnSpc>
              <a:buNone/>
            </a:pPr>
            <a:r>
              <a:rPr lang="en-US" sz="2100" b="1" kern="0" spc="0" dirty="0">
                <a:solidFill>
                  <a:srgbClr val="FFFFFF"/>
                </a:solidFill>
                <a:latin typeface="Montserrat" pitchFamily="34" charset="0"/>
                <a:ea typeface="Montserrat" pitchFamily="34" charset="-122"/>
                <a:cs typeface="Montserrat" pitchFamily="34" charset="-120"/>
              </a:rPr>
              <a:t>Learn about how to set pricing that is “just right” for your business</a:t>
            </a:r>
            <a:br>
              <a:rPr lang="en-US" sz="2100" kern="0" spc="0" dirty="0">
                <a:solidFill>
                  <a:srgbClr val="FFFFFF"/>
                </a:solidFill>
                <a:latin typeface="Montserrat" pitchFamily="34" charset="0"/>
                <a:ea typeface="Montserrat" pitchFamily="34" charset="-122"/>
                <a:cs typeface="Montserrat" pitchFamily="34" charset="-120"/>
              </a:rPr>
            </a:br>
            <a:r>
              <a:rPr lang="en-US" sz="2100" b="1" kern="0" spc="0" dirty="0">
                <a:solidFill>
                  <a:srgbClr val="FFFFFF"/>
                </a:solidFill>
                <a:latin typeface="Montserrat" pitchFamily="34" charset="0"/>
                <a:ea typeface="Montserrat" pitchFamily="34" charset="-122"/>
                <a:cs typeface="Montserrat" pitchFamily="34" charset="-120"/>
              </a:rPr>
              <a:t>May 2022</a:t>
            </a:r>
            <a:endParaRPr lang="en-US" dirty="0"/>
          </a:p>
        </p:txBody>
      </p:sp>
      <p:pic>
        <p:nvPicPr>
          <p:cNvPr id="6" name="Recorded Sound">
            <a:hlinkClick r:id="" action="ppaction://media"/>
            <a:extLst>
              <a:ext uri="{FF2B5EF4-FFF2-40B4-BE49-F238E27FC236}">
                <a16:creationId xmlns:a16="http://schemas.microsoft.com/office/drawing/2014/main" id="{456AAFD3-56A6-C7C5-252E-8C133EE18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8760" y="629306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92"/>
    </mc:Choice>
    <mc:Fallback>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 y="0"/>
            <a:ext cx="9075056" cy="1628368"/>
          </a:xfrm>
          <a:prstGeom prst="rect">
            <a:avLst/>
          </a:prstGeom>
        </p:spPr>
      </p:pic>
      <p:sp>
        <p:nvSpPr>
          <p:cNvPr id="3" name="Object 2"/>
          <p:cNvSpPr/>
          <p:nvPr/>
        </p:nvSpPr>
        <p:spPr>
          <a:xfrm>
            <a:off x="476131" y="352337"/>
            <a:ext cx="11617595" cy="895126"/>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 Pricing:</a:t>
            </a:r>
            <a:br>
              <a:rPr lang="en-US" sz="3800" dirty="0">
                <a:solidFill>
                  <a:srgbClr val="54B91D">
                    <a:alpha val="90000"/>
                  </a:srgbClr>
                </a:solidFill>
                <a:latin typeface="Montserrat" pitchFamily="34" charset="0"/>
                <a:ea typeface="Montserrat" pitchFamily="34" charset="-122"/>
                <a:cs typeface="Montserrat" pitchFamily="34" charset="-120"/>
              </a:rPr>
            </a:br>
            <a:r>
              <a:rPr lang="en-US" sz="3800" dirty="0">
                <a:solidFill>
                  <a:srgbClr val="54B91D">
                    <a:alpha val="90000"/>
                  </a:srgbClr>
                </a:solidFill>
                <a:latin typeface="Montserrat" pitchFamily="34" charset="0"/>
                <a:ea typeface="Montserrat" pitchFamily="34" charset="-122"/>
                <a:cs typeface="Montserrat" pitchFamily="34" charset="-120"/>
              </a:rPr>
              <a:t>Reevaluate your rate annually</a:t>
            </a:r>
            <a:endParaRPr lang="en-US" dirty="0"/>
          </a:p>
        </p:txBody>
      </p:sp>
      <p:sp>
        <p:nvSpPr>
          <p:cNvPr id="4" name="Object 3"/>
          <p:cNvSpPr/>
          <p:nvPr/>
        </p:nvSpPr>
        <p:spPr>
          <a:xfrm>
            <a:off x="476131" y="1980705"/>
            <a:ext cx="11617595" cy="565834"/>
          </a:xfrm>
          <a:prstGeom prst="rect">
            <a:avLst/>
          </a:prstGeom>
          <a:noFill/>
        </p:spPr>
        <p:txBody>
          <a:bodyPr wrap="square" lIns="0" tIns="0" rIns="0" bIns="0" rtlCol="0" anchor="t"/>
          <a:lstStyle/>
          <a:p>
            <a:pPr algn="l">
              <a:lnSpc>
                <a:spcPts val="2604"/>
              </a:lnSpc>
              <a:spcAft>
                <a:spcPts val="600"/>
              </a:spcAft>
              <a:buNone/>
            </a:pPr>
            <a:r>
              <a:rPr lang="en-US" sz="2300" b="1" dirty="0">
                <a:solidFill>
                  <a:srgbClr val="000000">
                    <a:alpha val="80000"/>
                  </a:srgbClr>
                </a:solidFill>
                <a:latin typeface="Montserrat" pitchFamily="34" charset="0"/>
                <a:ea typeface="Montserrat" pitchFamily="34" charset="-122"/>
                <a:cs typeface="Montserrat" pitchFamily="34" charset="-120"/>
              </a:rPr>
              <a:t>Step 5. Refine your rate on a continual basis and check it at least once a</a:t>
            </a:r>
            <a:br>
              <a:rPr lang="en-US" sz="2300" b="1" dirty="0">
                <a:solidFill>
                  <a:srgbClr val="000000">
                    <a:alpha val="80000"/>
                  </a:srgbClr>
                </a:solidFill>
                <a:latin typeface="Montserrat" pitchFamily="34" charset="0"/>
                <a:ea typeface="Montserrat" pitchFamily="34" charset="-122"/>
                <a:cs typeface="Montserrat" pitchFamily="34" charset="-120"/>
              </a:rPr>
            </a:br>
            <a:r>
              <a:rPr lang="en-US" sz="2300" b="1" dirty="0">
                <a:solidFill>
                  <a:srgbClr val="000000">
                    <a:alpha val="80000"/>
                  </a:srgbClr>
                </a:solidFill>
                <a:latin typeface="Montserrat" pitchFamily="34" charset="0"/>
                <a:ea typeface="Montserrat" pitchFamily="34" charset="-122"/>
                <a:cs typeface="Montserrat" pitchFamily="34" charset="-120"/>
              </a:rPr>
              <a:t>year to make sure that you're keeping up with the market</a:t>
            </a:r>
            <a:endParaRPr lang="en-US" dirty="0"/>
          </a:p>
        </p:txBody>
      </p:sp>
      <p:sp>
        <p:nvSpPr>
          <p:cNvPr id="5" name="Object 4"/>
          <p:cNvSpPr/>
          <p:nvPr/>
        </p:nvSpPr>
        <p:spPr>
          <a:xfrm>
            <a:off x="2047191" y="3460900"/>
            <a:ext cx="79990" cy="79989"/>
          </a:xfrm>
          <a:prstGeom prst="ellipse">
            <a:avLst/>
          </a:prstGeom>
          <a:solidFill>
            <a:srgbClr val="36578A"/>
          </a:solidFill>
        </p:spPr>
      </p:sp>
      <p:sp>
        <p:nvSpPr>
          <p:cNvPr id="6" name="Object 5"/>
          <p:cNvSpPr/>
          <p:nvPr/>
        </p:nvSpPr>
        <p:spPr>
          <a:xfrm>
            <a:off x="2213057" y="3402432"/>
            <a:ext cx="7928532" cy="168550"/>
          </a:xfrm>
          <a:prstGeom prst="rect">
            <a:avLst/>
          </a:prstGeom>
          <a:noFill/>
        </p:spPr>
        <p:txBody>
          <a:bodyPr wrap="square" lIns="0" tIns="0" rIns="0" bIns="0" rtlCol="0" anchor="t"/>
          <a:lstStyle/>
          <a:p>
            <a:pPr algn="l">
              <a:lnSpc>
                <a:spcPts val="1764"/>
              </a:lnSpc>
              <a:spcAft>
                <a:spcPts val="600"/>
              </a:spcAft>
              <a:buNone/>
            </a:pPr>
            <a:r>
              <a:rPr lang="en-US" sz="1600" dirty="0">
                <a:solidFill>
                  <a:srgbClr val="1453AA">
                    <a:alpha val="80000"/>
                  </a:srgbClr>
                </a:solidFill>
                <a:latin typeface="Montserrat" pitchFamily="34" charset="0"/>
                <a:ea typeface="Montserrat" pitchFamily="34" charset="-122"/>
                <a:cs typeface="Montserrat" pitchFamily="34" charset="-120"/>
              </a:rPr>
              <a:t>Pricing is an exercise that you should do </a:t>
            </a:r>
            <a:r>
              <a:rPr lang="en-US" sz="1600" b="1" dirty="0">
                <a:solidFill>
                  <a:srgbClr val="36578A"/>
                </a:solidFill>
                <a:latin typeface="Montserrat" pitchFamily="34" charset="0"/>
                <a:ea typeface="Montserrat" pitchFamily="34" charset="-122"/>
                <a:cs typeface="Montserrat" pitchFamily="34" charset="-120"/>
              </a:rPr>
              <a:t>at least once per year</a:t>
            </a:r>
            <a:r>
              <a:rPr lang="en-US" sz="1600" dirty="0">
                <a:solidFill>
                  <a:srgbClr val="1453AA">
                    <a:alpha val="80000"/>
                  </a:srgbClr>
                </a:solidFill>
                <a:latin typeface="Montserrat" pitchFamily="34" charset="0"/>
                <a:ea typeface="Montserrat" pitchFamily="34" charset="-122"/>
                <a:cs typeface="Montserrat" pitchFamily="34" charset="-120"/>
              </a:rPr>
              <a:t>.</a:t>
            </a:r>
            <a:endParaRPr lang="en-US" dirty="0"/>
          </a:p>
        </p:txBody>
      </p:sp>
      <p:sp>
        <p:nvSpPr>
          <p:cNvPr id="7" name="Object 6"/>
          <p:cNvSpPr/>
          <p:nvPr/>
        </p:nvSpPr>
        <p:spPr>
          <a:xfrm>
            <a:off x="2047191" y="3886571"/>
            <a:ext cx="79990" cy="79990"/>
          </a:xfrm>
          <a:prstGeom prst="ellipse">
            <a:avLst/>
          </a:prstGeom>
          <a:solidFill>
            <a:srgbClr val="36578A"/>
          </a:solidFill>
        </p:spPr>
      </p:sp>
      <p:sp>
        <p:nvSpPr>
          <p:cNvPr id="8" name="Object 7"/>
          <p:cNvSpPr/>
          <p:nvPr/>
        </p:nvSpPr>
        <p:spPr>
          <a:xfrm>
            <a:off x="2213057" y="3828093"/>
            <a:ext cx="7928532" cy="616494"/>
          </a:xfrm>
          <a:prstGeom prst="rect">
            <a:avLst/>
          </a:prstGeom>
          <a:noFill/>
        </p:spPr>
        <p:txBody>
          <a:bodyPr wrap="square" lIns="0" tIns="0" rIns="0" bIns="0" rtlCol="0" anchor="t"/>
          <a:lstStyle/>
          <a:p>
            <a:pPr algn="l">
              <a:lnSpc>
                <a:spcPts val="1764"/>
              </a:lnSpc>
              <a:spcAft>
                <a:spcPts val="600"/>
              </a:spcAft>
              <a:buNone/>
            </a:pPr>
            <a:r>
              <a:rPr lang="en-US" sz="1600" dirty="0">
                <a:solidFill>
                  <a:srgbClr val="1453AA">
                    <a:alpha val="80000"/>
                  </a:srgbClr>
                </a:solidFill>
                <a:latin typeface="Montserrat" pitchFamily="34" charset="0"/>
                <a:ea typeface="Montserrat" pitchFamily="34" charset="-122"/>
                <a:cs typeface="Montserrat" pitchFamily="34" charset="-120"/>
              </a:rPr>
              <a:t>Current market fluctuations due to the COVID-19 pandemic or parent</a:t>
            </a:r>
            <a:br>
              <a:rPr lang="en-US" sz="1600" dirty="0">
                <a:solidFill>
                  <a:srgbClr val="1453AA">
                    <a:alpha val="80000"/>
                  </a:srgbClr>
                </a:solidFill>
                <a:latin typeface="Montserrat" pitchFamily="34" charset="0"/>
                <a:ea typeface="Montserrat" pitchFamily="34" charset="-122"/>
                <a:cs typeface="Montserrat" pitchFamily="34" charset="-120"/>
              </a:rPr>
            </a:br>
            <a:r>
              <a:rPr lang="en-US" sz="1600" dirty="0">
                <a:solidFill>
                  <a:srgbClr val="1453AA">
                    <a:alpha val="80000"/>
                  </a:srgbClr>
                </a:solidFill>
                <a:latin typeface="Montserrat" pitchFamily="34" charset="0"/>
                <a:ea typeface="Montserrat" pitchFamily="34" charset="-122"/>
                <a:cs typeface="Montserrat" pitchFamily="34" charset="-120"/>
              </a:rPr>
              <a:t>feedback about your rates could </a:t>
            </a:r>
            <a:r>
              <a:rPr lang="en-US" sz="1600" b="1" dirty="0">
                <a:solidFill>
                  <a:srgbClr val="36578A"/>
                </a:solidFill>
                <a:latin typeface="Montserrat" pitchFamily="34" charset="0"/>
                <a:ea typeface="Montserrat" pitchFamily="34" charset="-122"/>
                <a:cs typeface="Montserrat" pitchFamily="34" charset="-120"/>
              </a:rPr>
              <a:t>signal the need for another pricing</a:t>
            </a:r>
            <a:br>
              <a:rPr lang="en-US" sz="1600" b="1" dirty="0">
                <a:solidFill>
                  <a:srgbClr val="36578A"/>
                </a:solidFill>
                <a:latin typeface="Montserrat" pitchFamily="34" charset="0"/>
                <a:ea typeface="Montserrat" pitchFamily="34" charset="-122"/>
                <a:cs typeface="Montserrat" pitchFamily="34" charset="-120"/>
              </a:rPr>
            </a:br>
            <a:r>
              <a:rPr lang="en-US" sz="1600" b="1" dirty="0">
                <a:solidFill>
                  <a:srgbClr val="36578A"/>
                </a:solidFill>
                <a:latin typeface="Montserrat" pitchFamily="34" charset="0"/>
                <a:ea typeface="Montserrat" pitchFamily="34" charset="-122"/>
                <a:cs typeface="Montserrat" pitchFamily="34" charset="-120"/>
              </a:rPr>
              <a:t>review</a:t>
            </a:r>
            <a:r>
              <a:rPr lang="en-US" sz="1600" dirty="0">
                <a:solidFill>
                  <a:srgbClr val="1453AA">
                    <a:alpha val="80000"/>
                  </a:srgbClr>
                </a:solidFill>
                <a:latin typeface="Montserrat" pitchFamily="34" charset="0"/>
                <a:ea typeface="Montserrat" pitchFamily="34" charset="-122"/>
                <a:cs typeface="Montserrat" pitchFamily="34" charset="-120"/>
              </a:rPr>
              <a:t>.</a:t>
            </a:r>
            <a:endParaRPr lang="en-US" dirty="0"/>
          </a:p>
        </p:txBody>
      </p:sp>
      <p:sp>
        <p:nvSpPr>
          <p:cNvPr id="9" name="Object 8"/>
          <p:cNvSpPr/>
          <p:nvPr/>
        </p:nvSpPr>
        <p:spPr>
          <a:xfrm>
            <a:off x="2047191" y="4760168"/>
            <a:ext cx="79990" cy="79990"/>
          </a:xfrm>
          <a:prstGeom prst="ellipse">
            <a:avLst/>
          </a:prstGeom>
          <a:solidFill>
            <a:srgbClr val="36578A"/>
          </a:solidFill>
        </p:spPr>
      </p:sp>
      <p:sp>
        <p:nvSpPr>
          <p:cNvPr id="10" name="Object 9"/>
          <p:cNvSpPr/>
          <p:nvPr/>
        </p:nvSpPr>
        <p:spPr>
          <a:xfrm>
            <a:off x="2213057" y="4701698"/>
            <a:ext cx="7928532" cy="392522"/>
          </a:xfrm>
          <a:prstGeom prst="rect">
            <a:avLst/>
          </a:prstGeom>
          <a:noFill/>
        </p:spPr>
        <p:txBody>
          <a:bodyPr wrap="square" lIns="0" tIns="0" rIns="0" bIns="0" rtlCol="0" anchor="t"/>
          <a:lstStyle/>
          <a:p>
            <a:pPr algn="l">
              <a:lnSpc>
                <a:spcPts val="1764"/>
              </a:lnSpc>
              <a:spcAft>
                <a:spcPts val="600"/>
              </a:spcAft>
              <a:buNone/>
            </a:pPr>
            <a:r>
              <a:rPr lang="en-US" sz="1600" dirty="0">
                <a:solidFill>
                  <a:srgbClr val="1453AA">
                    <a:alpha val="80000"/>
                  </a:srgbClr>
                </a:solidFill>
                <a:latin typeface="Montserrat" pitchFamily="34" charset="0"/>
                <a:ea typeface="Montserrat" pitchFamily="34" charset="-122"/>
                <a:cs typeface="Montserrat" pitchFamily="34" charset="-120"/>
              </a:rPr>
              <a:t>Be sure to </a:t>
            </a:r>
            <a:r>
              <a:rPr lang="en-US" sz="1600" b="1" dirty="0">
                <a:solidFill>
                  <a:srgbClr val="36578A"/>
                </a:solidFill>
                <a:latin typeface="Montserrat" pitchFamily="34" charset="0"/>
                <a:ea typeface="Montserrat" pitchFamily="34" charset="-122"/>
                <a:cs typeface="Montserrat" pitchFamily="34" charset="-120"/>
              </a:rPr>
              <a:t>update your rates</a:t>
            </a:r>
            <a:r>
              <a:rPr lang="en-US" sz="1600" dirty="0">
                <a:solidFill>
                  <a:srgbClr val="1453AA">
                    <a:alpha val="80000"/>
                  </a:srgbClr>
                </a:solidFill>
                <a:latin typeface="Montserrat" pitchFamily="34" charset="0"/>
                <a:ea typeface="Montserrat" pitchFamily="34" charset="-122"/>
                <a:cs typeface="Montserrat" pitchFamily="34" charset="-120"/>
              </a:rPr>
              <a:t> in your parent handbook and anywhere</a:t>
            </a:r>
            <a:br>
              <a:rPr lang="en-US" sz="1600" dirty="0">
                <a:solidFill>
                  <a:srgbClr val="1453AA">
                    <a:alpha val="80000"/>
                  </a:srgbClr>
                </a:solidFill>
                <a:latin typeface="Montserrat" pitchFamily="34" charset="0"/>
                <a:ea typeface="Montserrat" pitchFamily="34" charset="-122"/>
                <a:cs typeface="Montserrat" pitchFamily="34" charset="-120"/>
              </a:rPr>
            </a:br>
            <a:r>
              <a:rPr lang="en-US" sz="1600" dirty="0">
                <a:solidFill>
                  <a:srgbClr val="1453AA">
                    <a:alpha val="80000"/>
                  </a:srgbClr>
                </a:solidFill>
                <a:latin typeface="Montserrat" pitchFamily="34" charset="0"/>
                <a:ea typeface="Montserrat" pitchFamily="34" charset="-122"/>
                <a:cs typeface="Montserrat" pitchFamily="34" charset="-120"/>
              </a:rPr>
              <a:t>else that your rate may be published, such as your website.</a:t>
            </a:r>
            <a:endParaRPr lang="en-US" dirty="0"/>
          </a:p>
        </p:txBody>
      </p:sp>
      <p:sp>
        <p:nvSpPr>
          <p:cNvPr id="11" name="Object 10"/>
          <p:cNvSpPr/>
          <p:nvPr/>
        </p:nvSpPr>
        <p:spPr>
          <a:xfrm>
            <a:off x="2047191" y="5409759"/>
            <a:ext cx="79990" cy="79989"/>
          </a:xfrm>
          <a:prstGeom prst="ellipse">
            <a:avLst/>
          </a:prstGeom>
          <a:solidFill>
            <a:srgbClr val="36578A"/>
          </a:solidFill>
        </p:spPr>
      </p:sp>
      <p:sp>
        <p:nvSpPr>
          <p:cNvPr id="12" name="Object 11"/>
          <p:cNvSpPr/>
          <p:nvPr/>
        </p:nvSpPr>
        <p:spPr>
          <a:xfrm>
            <a:off x="2213057" y="5351331"/>
            <a:ext cx="7928532" cy="616494"/>
          </a:xfrm>
          <a:prstGeom prst="rect">
            <a:avLst/>
          </a:prstGeom>
          <a:noFill/>
        </p:spPr>
        <p:txBody>
          <a:bodyPr wrap="square" lIns="0" tIns="0" rIns="0" bIns="0" rtlCol="0" anchor="t"/>
          <a:lstStyle/>
          <a:p>
            <a:pPr algn="l">
              <a:lnSpc>
                <a:spcPts val="1764"/>
              </a:lnSpc>
              <a:spcAft>
                <a:spcPts val="600"/>
              </a:spcAft>
              <a:buNone/>
            </a:pPr>
            <a:r>
              <a:rPr lang="en-US" sz="1600" b="1" dirty="0">
                <a:solidFill>
                  <a:srgbClr val="36578A"/>
                </a:solidFill>
                <a:latin typeface="Montserrat" pitchFamily="34" charset="0"/>
                <a:ea typeface="Montserrat" pitchFamily="34" charset="-122"/>
                <a:cs typeface="Montserrat" pitchFamily="34" charset="-120"/>
              </a:rPr>
              <a:t>Communicate rate changes with parents</a:t>
            </a:r>
            <a:r>
              <a:rPr lang="en-US" sz="1600" dirty="0">
                <a:solidFill>
                  <a:srgbClr val="1453AA">
                    <a:alpha val="80000"/>
                  </a:srgbClr>
                </a:solidFill>
                <a:latin typeface="Montserrat" pitchFamily="34" charset="0"/>
                <a:ea typeface="Montserrat" pitchFamily="34" charset="-122"/>
                <a:cs typeface="Montserrat" pitchFamily="34" charset="-120"/>
              </a:rPr>
              <a:t>. Consider implementing</a:t>
            </a:r>
            <a:br>
              <a:rPr lang="en-US" sz="1600" dirty="0">
                <a:solidFill>
                  <a:srgbClr val="1453AA">
                    <a:alpha val="80000"/>
                  </a:srgbClr>
                </a:solidFill>
                <a:latin typeface="Montserrat" pitchFamily="34" charset="0"/>
                <a:ea typeface="Montserrat" pitchFamily="34" charset="-122"/>
                <a:cs typeface="Montserrat" pitchFamily="34" charset="-120"/>
              </a:rPr>
            </a:br>
            <a:r>
              <a:rPr lang="en-US" sz="1600" dirty="0">
                <a:solidFill>
                  <a:srgbClr val="1453AA">
                    <a:alpha val="80000"/>
                  </a:srgbClr>
                </a:solidFill>
                <a:latin typeface="Montserrat" pitchFamily="34" charset="0"/>
                <a:ea typeface="Montserrat" pitchFamily="34" charset="-122"/>
                <a:cs typeface="Montserrat" pitchFamily="34" charset="-120"/>
              </a:rPr>
              <a:t>increases incrementally over a period of time to give parents time to</a:t>
            </a:r>
            <a:br>
              <a:rPr lang="en-US" sz="1600" dirty="0">
                <a:solidFill>
                  <a:srgbClr val="1453AA">
                    <a:alpha val="80000"/>
                  </a:srgbClr>
                </a:solidFill>
                <a:latin typeface="Montserrat" pitchFamily="34" charset="0"/>
                <a:ea typeface="Montserrat" pitchFamily="34" charset="-122"/>
                <a:cs typeface="Montserrat" pitchFamily="34" charset="-120"/>
              </a:rPr>
            </a:br>
            <a:r>
              <a:rPr lang="en-US" sz="1600" dirty="0">
                <a:solidFill>
                  <a:srgbClr val="1453AA">
                    <a:alpha val="80000"/>
                  </a:srgbClr>
                </a:solidFill>
                <a:latin typeface="Montserrat" pitchFamily="34" charset="0"/>
                <a:ea typeface="Montserrat" pitchFamily="34" charset="-122"/>
                <a:cs typeface="Montserrat" pitchFamily="34" charset="-120"/>
              </a:rPr>
              <a:t>adjust or to halt increases if you receive negative feedback.</a:t>
            </a:r>
            <a:endParaRPr lang="en-US" dirty="0"/>
          </a:p>
        </p:txBody>
      </p:sp>
      <p:pic>
        <p:nvPicPr>
          <p:cNvPr id="13" name="Recorded Sound">
            <a:hlinkClick r:id="" action="ppaction://media"/>
            <a:extLst>
              <a:ext uri="{FF2B5EF4-FFF2-40B4-BE49-F238E27FC236}">
                <a16:creationId xmlns:a16="http://schemas.microsoft.com/office/drawing/2014/main" id="{994F21CF-2181-ABA7-C084-5365B48AEB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59678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590"/>
    </mc:Choice>
    <mc:Fallback>
      <p:transition spd="slow" advTm="9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 y="0"/>
            <a:ext cx="6151612" cy="1095101"/>
          </a:xfrm>
          <a:prstGeom prst="rect">
            <a:avLst/>
          </a:prstGeom>
        </p:spPr>
      </p:pic>
      <p:sp>
        <p:nvSpPr>
          <p:cNvPr id="3" name="Object 2"/>
          <p:cNvSpPr/>
          <p:nvPr/>
        </p:nvSpPr>
        <p:spPr>
          <a:xfrm>
            <a:off x="476131" y="352337"/>
            <a:ext cx="11617595" cy="361860"/>
          </a:xfrm>
          <a:prstGeom prst="rect">
            <a:avLst/>
          </a:prstGeom>
          <a:noFill/>
        </p:spPr>
        <p:txBody>
          <a:bodyPr wrap="square" lIns="0" tIns="0" rIns="0" bIns="0" rtlCol="0" anchor="t"/>
          <a:lstStyle/>
          <a:p>
            <a:pPr algn="l">
              <a:lnSpc>
                <a:spcPts val="4200"/>
              </a:lnSpc>
              <a:spcAft>
                <a:spcPts val="600"/>
              </a:spcAft>
              <a:buNone/>
            </a:pPr>
            <a:r>
              <a:rPr lang="en-US" sz="3800" b="1" dirty="0">
                <a:solidFill>
                  <a:srgbClr val="54B91D">
                    <a:alpha val="90000"/>
                  </a:srgbClr>
                </a:solidFill>
                <a:latin typeface="Montserrat" pitchFamily="34" charset="0"/>
                <a:ea typeface="Montserrat" pitchFamily="34" charset="-122"/>
                <a:cs typeface="Montserrat" pitchFamily="34" charset="-120"/>
              </a:rPr>
              <a:t>Available Resources</a:t>
            </a:r>
            <a:endParaRPr lang="en-US" dirty="0"/>
          </a:p>
        </p:txBody>
      </p:sp>
      <p:sp>
        <p:nvSpPr>
          <p:cNvPr id="4" name="Object 3"/>
          <p:cNvSpPr/>
          <p:nvPr/>
        </p:nvSpPr>
        <p:spPr>
          <a:xfrm>
            <a:off x="5380280" y="2501716"/>
            <a:ext cx="1428393" cy="1428393"/>
          </a:xfrm>
          <a:prstGeom prst="rect">
            <a:avLst/>
          </a:prstGeom>
          <a:solidFill>
            <a:srgbClr val="36578A"/>
          </a:solidFill>
        </p:spPr>
      </p:sp>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0309" y="2858684"/>
            <a:ext cx="704674" cy="714196"/>
          </a:xfrm>
          <a:prstGeom prst="rect">
            <a:avLst/>
          </a:prstGeom>
        </p:spPr>
      </p:pic>
      <p:sp>
        <p:nvSpPr>
          <p:cNvPr id="6" name="Object 5"/>
          <p:cNvSpPr/>
          <p:nvPr/>
        </p:nvSpPr>
        <p:spPr>
          <a:xfrm>
            <a:off x="3809047" y="4044380"/>
            <a:ext cx="4570857" cy="201880"/>
          </a:xfrm>
          <a:prstGeom prst="rect">
            <a:avLst/>
          </a:prstGeom>
          <a:noFill/>
        </p:spPr>
        <p:txBody>
          <a:bodyPr wrap="square" lIns="0" tIns="0" rIns="0" bIns="0" rtlCol="0" anchor="t"/>
          <a:lstStyle/>
          <a:p>
            <a:pPr algn="ctr">
              <a:lnSpc>
                <a:spcPts val="2184"/>
              </a:lnSpc>
              <a:spcAft>
                <a:spcPts val="600"/>
              </a:spcAft>
              <a:buNone/>
            </a:pPr>
            <a:r>
              <a:rPr lang="en-US" sz="2000" b="1" dirty="0">
                <a:solidFill>
                  <a:srgbClr val="36578A"/>
                </a:solidFill>
                <a:latin typeface="Montserrat" pitchFamily="34" charset="0"/>
                <a:ea typeface="Montserrat" pitchFamily="34" charset="-122"/>
                <a:cs typeface="Montserrat" pitchFamily="34" charset="-120"/>
              </a:rPr>
              <a:t>FREE Business Coaching</a:t>
            </a:r>
            <a:endParaRPr lang="en-US" dirty="0"/>
          </a:p>
        </p:txBody>
      </p:sp>
      <p:sp>
        <p:nvSpPr>
          <p:cNvPr id="7" name="Object 6"/>
          <p:cNvSpPr/>
          <p:nvPr/>
        </p:nvSpPr>
        <p:spPr>
          <a:xfrm>
            <a:off x="4189952" y="4408144"/>
            <a:ext cx="4189952" cy="876843"/>
          </a:xfrm>
          <a:prstGeom prst="rect">
            <a:avLst/>
          </a:prstGeom>
          <a:noFill/>
        </p:spPr>
        <p:txBody>
          <a:bodyPr wrap="square" lIns="0" tIns="0" rIns="0" bIns="0" rtlCol="0" anchor="t"/>
          <a:lstStyle/>
          <a:p>
            <a:pPr marL="242900" indent="-242900" algn="l">
              <a:lnSpc>
                <a:spcPts val="1512"/>
              </a:lnSpc>
              <a:spcAft>
                <a:spcPts val="600"/>
              </a:spcAft>
              <a:buSzPct val="100000"/>
              <a:buChar char="•"/>
            </a:pPr>
            <a:r>
              <a:rPr lang="en-US" sz="1400" dirty="0">
                <a:solidFill>
                  <a:srgbClr val="000000">
                    <a:alpha val="80000"/>
                  </a:srgbClr>
                </a:solidFill>
                <a:latin typeface="Montserrat" pitchFamily="34" charset="0"/>
                <a:ea typeface="Montserrat" pitchFamily="34" charset="-122"/>
                <a:cs typeface="Montserrat" pitchFamily="34" charset="-120"/>
              </a:rPr>
              <a:t>View resources at https://vecf.org/arpa-read/</a:t>
            </a:r>
          </a:p>
          <a:p>
            <a:pPr marL="242900" indent="-242900" algn="l">
              <a:lnSpc>
                <a:spcPts val="1512"/>
              </a:lnSpc>
              <a:spcAft>
                <a:spcPts val="600"/>
              </a:spcAft>
              <a:buSzPct val="100000"/>
              <a:buChar char="•"/>
            </a:pPr>
            <a:r>
              <a:rPr lang="en-US" sz="1400" dirty="0">
                <a:solidFill>
                  <a:srgbClr val="000000">
                    <a:alpha val="80000"/>
                  </a:srgbClr>
                </a:solidFill>
                <a:latin typeface="Montserrat" pitchFamily="34" charset="0"/>
                <a:ea typeface="Montserrat" pitchFamily="34" charset="-122"/>
                <a:cs typeface="Montserrat" pitchFamily="34" charset="-120"/>
              </a:rPr>
              <a:t>Register for free on-on-one business coaching at https://vecf.org/arpa-learn/</a:t>
            </a:r>
          </a:p>
          <a:p>
            <a:pPr marL="242900" indent="-242900" algn="l">
              <a:lnSpc>
                <a:spcPts val="1512"/>
              </a:lnSpc>
              <a:spcAft>
                <a:spcPts val="600"/>
              </a:spcAft>
              <a:buSzPct val="100000"/>
              <a:buChar char="•"/>
            </a:pPr>
            <a:r>
              <a:rPr lang="en-US" sz="1400" dirty="0">
                <a:solidFill>
                  <a:srgbClr val="000000">
                    <a:alpha val="80000"/>
                  </a:srgbClr>
                </a:solidFill>
                <a:latin typeface="Montserrat" pitchFamily="34" charset="0"/>
                <a:ea typeface="Montserrat" pitchFamily="34" charset="-122"/>
                <a:cs typeface="Montserrat" pitchFamily="34" charset="-120"/>
              </a:rPr>
              <a:t>Available in English and Spanish</a:t>
            </a:r>
            <a:endParaRPr lang="en-US" dirty="0"/>
          </a:p>
        </p:txBody>
      </p:sp>
      <p:pic>
        <p:nvPicPr>
          <p:cNvPr id="8" name="Recorded Sound">
            <a:hlinkClick r:id="" action="ppaction://media"/>
            <a:extLst>
              <a:ext uri="{FF2B5EF4-FFF2-40B4-BE49-F238E27FC236}">
                <a16:creationId xmlns:a16="http://schemas.microsoft.com/office/drawing/2014/main" id="{9DEECC94-36C9-BBB8-14FF-CF518BDF50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04494" y="606910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96"/>
    </mc:Choice>
    <mc:Fallback>
      <p:transition spd="slow" advTm="40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 y="0"/>
            <a:ext cx="8198975" cy="1228418"/>
          </a:xfrm>
          <a:prstGeom prst="rect">
            <a:avLst/>
          </a:prstGeom>
        </p:spPr>
      </p:pic>
      <p:sp>
        <p:nvSpPr>
          <p:cNvPr id="3" name="Object 2"/>
          <p:cNvSpPr/>
          <p:nvPr/>
        </p:nvSpPr>
        <p:spPr>
          <a:xfrm>
            <a:off x="476131" y="352337"/>
            <a:ext cx="11617595" cy="495176"/>
          </a:xfrm>
          <a:prstGeom prst="rect">
            <a:avLst/>
          </a:prstGeom>
          <a:noFill/>
        </p:spPr>
        <p:txBody>
          <a:bodyPr wrap="square" lIns="0" tIns="0" rIns="0" bIns="0" rtlCol="0" anchor="t"/>
          <a:lstStyle/>
          <a:p>
            <a:pPr algn="l">
              <a:lnSpc>
                <a:spcPts val="5880"/>
              </a:lnSpc>
              <a:spcAft>
                <a:spcPts val="600"/>
              </a:spcAft>
              <a:buNone/>
            </a:pPr>
            <a:r>
              <a:rPr lang="en-US" sz="5300" dirty="0">
                <a:solidFill>
                  <a:srgbClr val="54B91D">
                    <a:alpha val="90000"/>
                  </a:srgbClr>
                </a:solidFill>
                <a:latin typeface="Montserrat" pitchFamily="34" charset="0"/>
                <a:ea typeface="Montserrat" pitchFamily="34" charset="-122"/>
                <a:cs typeface="Montserrat" pitchFamily="34" charset="-120"/>
              </a:rPr>
              <a:t>Today's Conversation</a:t>
            </a:r>
            <a:endParaRPr lang="en-US" dirty="0"/>
          </a:p>
        </p:txBody>
      </p:sp>
      <p:sp>
        <p:nvSpPr>
          <p:cNvPr id="4" name="Object 3"/>
          <p:cNvSpPr/>
          <p:nvPr/>
        </p:nvSpPr>
        <p:spPr>
          <a:xfrm>
            <a:off x="1476006" y="2267250"/>
            <a:ext cx="1428393" cy="1428393"/>
          </a:xfrm>
          <a:prstGeom prst="rect">
            <a:avLst/>
          </a:prstGeom>
          <a:solidFill>
            <a:srgbClr val="1453AA">
              <a:alpha val="80000"/>
            </a:srgbClr>
          </a:solidFill>
        </p:spPr>
      </p:sp>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89159" y="2624241"/>
            <a:ext cx="399950" cy="714196"/>
          </a:xfrm>
          <a:prstGeom prst="rect">
            <a:avLst/>
          </a:prstGeom>
        </p:spPr>
      </p:pic>
      <p:sp>
        <p:nvSpPr>
          <p:cNvPr id="6" name="Object 5"/>
          <p:cNvSpPr/>
          <p:nvPr/>
        </p:nvSpPr>
        <p:spPr>
          <a:xfrm>
            <a:off x="95226" y="3809914"/>
            <a:ext cx="4189952" cy="1176424"/>
          </a:xfrm>
          <a:prstGeom prst="rect">
            <a:avLst/>
          </a:prstGeom>
          <a:noFill/>
        </p:spPr>
        <p:txBody>
          <a:bodyPr wrap="square" lIns="0" tIns="0" rIns="0" bIns="0" rtlCol="0" anchor="t"/>
          <a:lstStyle/>
          <a:p>
            <a:pPr algn="ctr">
              <a:lnSpc>
                <a:spcPts val="3444"/>
              </a:lnSpc>
              <a:spcAft>
                <a:spcPts val="600"/>
              </a:spcAft>
              <a:buNone/>
            </a:pPr>
            <a:r>
              <a:rPr lang="en-US" sz="3100" dirty="0">
                <a:solidFill>
                  <a:srgbClr val="1453AA">
                    <a:alpha val="80000"/>
                  </a:srgbClr>
                </a:solidFill>
                <a:latin typeface="Montserrat" pitchFamily="34" charset="0"/>
                <a:ea typeface="Montserrat" pitchFamily="34" charset="-122"/>
                <a:cs typeface="Montserrat" pitchFamily="34" charset="-120"/>
              </a:rPr>
              <a:t>Why should I</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worry about</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pricing?</a:t>
            </a:r>
            <a:endParaRPr lang="en-US" dirty="0"/>
          </a:p>
        </p:txBody>
      </p:sp>
      <p:sp>
        <p:nvSpPr>
          <p:cNvPr id="7" name="Object 6"/>
          <p:cNvSpPr/>
          <p:nvPr/>
        </p:nvSpPr>
        <p:spPr>
          <a:xfrm>
            <a:off x="5380280" y="2267250"/>
            <a:ext cx="1428393" cy="1428393"/>
          </a:xfrm>
          <a:prstGeom prst="rect">
            <a:avLst/>
          </a:prstGeom>
          <a:solidFill>
            <a:srgbClr val="1453AA">
              <a:alpha val="80000"/>
            </a:srgbClr>
          </a:solidFill>
        </p:spPr>
      </p:sp>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7126" y="2776802"/>
            <a:ext cx="714196" cy="409473"/>
          </a:xfrm>
          <a:prstGeom prst="rect">
            <a:avLst/>
          </a:prstGeom>
        </p:spPr>
      </p:pic>
      <p:sp>
        <p:nvSpPr>
          <p:cNvPr id="9" name="Object 8"/>
          <p:cNvSpPr/>
          <p:nvPr/>
        </p:nvSpPr>
        <p:spPr>
          <a:xfrm>
            <a:off x="3999500" y="3809914"/>
            <a:ext cx="4189952" cy="1613703"/>
          </a:xfrm>
          <a:prstGeom prst="rect">
            <a:avLst/>
          </a:prstGeom>
          <a:noFill/>
        </p:spPr>
        <p:txBody>
          <a:bodyPr wrap="square" lIns="0" tIns="0" rIns="0" bIns="0" rtlCol="0" anchor="t"/>
          <a:lstStyle/>
          <a:p>
            <a:pPr algn="ctr">
              <a:lnSpc>
                <a:spcPts val="3444"/>
              </a:lnSpc>
              <a:spcAft>
                <a:spcPts val="600"/>
              </a:spcAft>
              <a:buNone/>
            </a:pPr>
            <a:r>
              <a:rPr lang="en-US" sz="3100" dirty="0">
                <a:solidFill>
                  <a:srgbClr val="1453AA">
                    <a:alpha val="80000"/>
                  </a:srgbClr>
                </a:solidFill>
                <a:latin typeface="Montserrat" pitchFamily="34" charset="0"/>
                <a:ea typeface="Montserrat" pitchFamily="34" charset="-122"/>
                <a:cs typeface="Montserrat" pitchFamily="34" charset="-120"/>
              </a:rPr>
              <a:t>How to find</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that “just right”</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rate in 5 key</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steps.</a:t>
            </a:r>
            <a:endParaRPr lang="en-US" dirty="0"/>
          </a:p>
        </p:txBody>
      </p:sp>
      <p:sp>
        <p:nvSpPr>
          <p:cNvPr id="10" name="Object 9"/>
          <p:cNvSpPr/>
          <p:nvPr/>
        </p:nvSpPr>
        <p:spPr>
          <a:xfrm>
            <a:off x="9284553" y="2267250"/>
            <a:ext cx="1428393" cy="1428393"/>
          </a:xfrm>
          <a:prstGeom prst="rect">
            <a:avLst/>
          </a:prstGeom>
          <a:solidFill>
            <a:srgbClr val="1453AA">
              <a:alpha val="80000"/>
            </a:srgbClr>
          </a:solidFill>
        </p:spPr>
      </p:sp>
      <p:pic>
        <p:nvPicPr>
          <p:cNvPr id="11" name="Object 10"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44579" y="2624241"/>
            <a:ext cx="704674" cy="714196"/>
          </a:xfrm>
          <a:prstGeom prst="rect">
            <a:avLst/>
          </a:prstGeom>
        </p:spPr>
      </p:pic>
      <p:sp>
        <p:nvSpPr>
          <p:cNvPr id="12" name="Object 11"/>
          <p:cNvSpPr/>
          <p:nvPr/>
        </p:nvSpPr>
        <p:spPr>
          <a:xfrm>
            <a:off x="7903774" y="3809914"/>
            <a:ext cx="4189952" cy="739146"/>
          </a:xfrm>
          <a:prstGeom prst="rect">
            <a:avLst/>
          </a:prstGeom>
          <a:noFill/>
        </p:spPr>
        <p:txBody>
          <a:bodyPr wrap="square" lIns="0" tIns="0" rIns="0" bIns="0" rtlCol="0" anchor="t"/>
          <a:lstStyle/>
          <a:p>
            <a:pPr algn="ctr">
              <a:lnSpc>
                <a:spcPts val="3444"/>
              </a:lnSpc>
              <a:spcAft>
                <a:spcPts val="600"/>
              </a:spcAft>
              <a:buNone/>
            </a:pPr>
            <a:r>
              <a:rPr lang="en-US" sz="3100" dirty="0">
                <a:solidFill>
                  <a:srgbClr val="1453AA">
                    <a:alpha val="80000"/>
                  </a:srgbClr>
                </a:solidFill>
                <a:latin typeface="Montserrat" pitchFamily="34" charset="0"/>
                <a:ea typeface="Montserrat" pitchFamily="34" charset="-122"/>
                <a:cs typeface="Montserrat" pitchFamily="34" charset="-120"/>
              </a:rPr>
              <a:t>Where can I</a:t>
            </a:r>
            <a:br>
              <a:rPr lang="en-US" sz="3100" dirty="0">
                <a:solidFill>
                  <a:srgbClr val="1453AA">
                    <a:alpha val="80000"/>
                  </a:srgbClr>
                </a:solidFill>
                <a:latin typeface="Montserrat" pitchFamily="34" charset="0"/>
                <a:ea typeface="Montserrat" pitchFamily="34" charset="-122"/>
                <a:cs typeface="Montserrat" pitchFamily="34" charset="-120"/>
              </a:rPr>
            </a:br>
            <a:r>
              <a:rPr lang="en-US" sz="3100" dirty="0">
                <a:solidFill>
                  <a:srgbClr val="1453AA">
                    <a:alpha val="80000"/>
                  </a:srgbClr>
                </a:solidFill>
                <a:latin typeface="Montserrat" pitchFamily="34" charset="0"/>
                <a:ea typeface="Montserrat" pitchFamily="34" charset="-122"/>
                <a:cs typeface="Montserrat" pitchFamily="34" charset="-120"/>
              </a:rPr>
              <a:t>find help?</a:t>
            </a:r>
            <a:endParaRPr lang="en-US" dirty="0"/>
          </a:p>
        </p:txBody>
      </p:sp>
      <p:sp>
        <p:nvSpPr>
          <p:cNvPr id="13" name="Object 12"/>
          <p:cNvSpPr/>
          <p:nvPr/>
        </p:nvSpPr>
        <p:spPr>
          <a:xfrm>
            <a:off x="11520236" y="6351587"/>
            <a:ext cx="478264" cy="504699"/>
          </a:xfrm>
          <a:prstGeom prst="rect">
            <a:avLst/>
          </a:prstGeom>
          <a:noFill/>
        </p:spPr>
        <p:txBody>
          <a:bodyPr wrap="square" lIns="0" tIns="0" rIns="0" bIns="0" rtlCol="0" anchor="ctr"/>
          <a:lstStyle/>
          <a:p>
            <a:pPr algn="r">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2</a:t>
            </a:r>
            <a:endParaRPr lang="en-US" dirty="0"/>
          </a:p>
        </p:txBody>
      </p:sp>
      <p:sp>
        <p:nvSpPr>
          <p:cNvPr id="14" name="Object 13"/>
          <p:cNvSpPr/>
          <p:nvPr/>
        </p:nvSpPr>
        <p:spPr>
          <a:xfrm>
            <a:off x="1047488" y="6351587"/>
            <a:ext cx="10093976" cy="504699"/>
          </a:xfrm>
          <a:prstGeom prst="rect">
            <a:avLst/>
          </a:prstGeom>
          <a:noFill/>
        </p:spPr>
        <p:txBody>
          <a:bodyPr wrap="square" lIns="0" tIns="0" rIns="0" bIns="0" rtlCol="0" anchor="ctr"/>
          <a:lstStyle/>
          <a:p>
            <a:pPr algn="ctr">
              <a:spcAft>
                <a:spcPts val="600"/>
              </a:spcAft>
              <a:buNone/>
            </a:pPr>
            <a:r>
              <a:rPr lang="en-US" sz="800" dirty="0">
                <a:solidFill>
                  <a:srgbClr val="000000">
                    <a:alpha val="80000"/>
                  </a:srgbClr>
                </a:solidFill>
                <a:latin typeface="Montserrat" pitchFamily="34" charset="0"/>
                <a:ea typeface="Montserrat" pitchFamily="34" charset="-122"/>
                <a:cs typeface="Montserrat" pitchFamily="34" charset="-120"/>
              </a:rPr>
              <a:t>©2022 Proprietary and Confidential. All Rights Reserved.</a:t>
            </a:r>
            <a:endParaRPr lang="en-US" dirty="0"/>
          </a:p>
        </p:txBody>
      </p:sp>
      <p:pic>
        <p:nvPicPr>
          <p:cNvPr id="15" name="Recorded Sound">
            <a:hlinkClick r:id="" action="ppaction://media"/>
            <a:extLst>
              <a:ext uri="{FF2B5EF4-FFF2-40B4-BE49-F238E27FC236}">
                <a16:creationId xmlns:a16="http://schemas.microsoft.com/office/drawing/2014/main" id="{61317433-3F70-787E-8E18-6AE21EBEA1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83168" y="599433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72"/>
    </mc:Choice>
    <mc:Fallback>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4199475" cy="6865808"/>
          </a:xfrm>
          <a:prstGeom prst="rect">
            <a:avLst/>
          </a:prstGeom>
          <a:solidFill>
            <a:srgbClr val="36578A"/>
          </a:solidFill>
        </p:spPr>
      </p:sp>
      <p:sp>
        <p:nvSpPr>
          <p:cNvPr id="3" name="Object 2"/>
          <p:cNvSpPr/>
          <p:nvPr/>
        </p:nvSpPr>
        <p:spPr>
          <a:xfrm>
            <a:off x="-82656" y="3204361"/>
            <a:ext cx="4364788" cy="428518"/>
          </a:xfrm>
          <a:prstGeom prst="rect">
            <a:avLst/>
          </a:prstGeom>
          <a:noFill/>
        </p:spPr>
        <p:txBody>
          <a:bodyPr wrap="square" lIns="0" tIns="0" rIns="0" bIns="0" rtlCol="0" anchor="t"/>
          <a:lstStyle/>
          <a:p>
            <a:pPr algn="ctr">
              <a:lnSpc>
                <a:spcPts val="5040"/>
              </a:lnSpc>
              <a:spcAft>
                <a:spcPts val="600"/>
              </a:spcAft>
              <a:buNone/>
            </a:pPr>
            <a:r>
              <a:rPr lang="en-US" sz="4500" dirty="0">
                <a:solidFill>
                  <a:srgbClr val="54B91D">
                    <a:alpha val="90000"/>
                  </a:srgbClr>
                </a:solidFill>
                <a:latin typeface="Montserrat" pitchFamily="34" charset="0"/>
                <a:ea typeface="Montserrat" pitchFamily="34" charset="-122"/>
                <a:cs typeface="Montserrat" pitchFamily="34" charset="-120"/>
              </a:rPr>
              <a:t>Introduction</a:t>
            </a:r>
            <a:endParaRPr lang="en-US" dirty="0"/>
          </a:p>
        </p:txBody>
      </p:sp>
      <p:sp>
        <p:nvSpPr>
          <p:cNvPr id="4" name="Object 3"/>
          <p:cNvSpPr/>
          <p:nvPr/>
        </p:nvSpPr>
        <p:spPr>
          <a:xfrm>
            <a:off x="4666001" y="879500"/>
            <a:ext cx="119986" cy="119985"/>
          </a:xfrm>
          <a:prstGeom prst="ellipse">
            <a:avLst/>
          </a:prstGeom>
          <a:solidFill>
            <a:srgbClr val="36578A"/>
          </a:solidFill>
        </p:spPr>
      </p:sp>
      <p:sp>
        <p:nvSpPr>
          <p:cNvPr id="5" name="Object 4"/>
          <p:cNvSpPr/>
          <p:nvPr/>
        </p:nvSpPr>
        <p:spPr>
          <a:xfrm>
            <a:off x="4914624" y="781045"/>
            <a:ext cx="7179102" cy="1536379"/>
          </a:xfrm>
          <a:prstGeom prst="rect">
            <a:avLst/>
          </a:prstGeom>
          <a:noFill/>
        </p:spPr>
        <p:txBody>
          <a:bodyPr wrap="square" lIns="0" tIns="0" rIns="0" bIns="0" rtlCol="0" anchor="t"/>
          <a:lstStyle/>
          <a:p>
            <a:pPr algn="l">
              <a:lnSpc>
                <a:spcPts val="3276"/>
              </a:lnSpc>
              <a:spcAft>
                <a:spcPts val="600"/>
              </a:spcAft>
              <a:buNone/>
            </a:pPr>
            <a:r>
              <a:rPr lang="en-US" sz="2900" dirty="0">
                <a:solidFill>
                  <a:srgbClr val="1453AA">
                    <a:alpha val="80000"/>
                  </a:srgbClr>
                </a:solidFill>
                <a:latin typeface="Montserrat" pitchFamily="34" charset="0"/>
                <a:ea typeface="Montserrat" pitchFamily="34" charset="-122"/>
                <a:cs typeface="Montserrat" pitchFamily="34" charset="-120"/>
              </a:rPr>
              <a:t>Setting rates is one of the most</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difficult but also most important</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things you can do as a child care</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business owner</a:t>
            </a:r>
            <a:endParaRPr lang="en-US" dirty="0"/>
          </a:p>
        </p:txBody>
      </p:sp>
      <p:sp>
        <p:nvSpPr>
          <p:cNvPr id="6" name="Object 5"/>
          <p:cNvSpPr/>
          <p:nvPr/>
        </p:nvSpPr>
        <p:spPr>
          <a:xfrm>
            <a:off x="4666001" y="2815765"/>
            <a:ext cx="119986" cy="119986"/>
          </a:xfrm>
          <a:prstGeom prst="ellipse">
            <a:avLst/>
          </a:prstGeom>
          <a:solidFill>
            <a:srgbClr val="36578A"/>
          </a:solidFill>
        </p:spPr>
      </p:sp>
      <p:sp>
        <p:nvSpPr>
          <p:cNvPr id="7" name="Object 6"/>
          <p:cNvSpPr/>
          <p:nvPr/>
        </p:nvSpPr>
        <p:spPr>
          <a:xfrm>
            <a:off x="4914624" y="2717374"/>
            <a:ext cx="7179102" cy="704483"/>
          </a:xfrm>
          <a:prstGeom prst="rect">
            <a:avLst/>
          </a:prstGeom>
          <a:noFill/>
        </p:spPr>
        <p:txBody>
          <a:bodyPr wrap="square" lIns="0" tIns="0" rIns="0" bIns="0" rtlCol="0" anchor="t"/>
          <a:lstStyle/>
          <a:p>
            <a:pPr algn="l">
              <a:lnSpc>
                <a:spcPts val="3276"/>
              </a:lnSpc>
              <a:spcAft>
                <a:spcPts val="600"/>
              </a:spcAft>
              <a:buNone/>
            </a:pPr>
            <a:r>
              <a:rPr lang="en-US" sz="2900" dirty="0">
                <a:solidFill>
                  <a:srgbClr val="1453AA">
                    <a:alpha val="80000"/>
                  </a:srgbClr>
                </a:solidFill>
                <a:latin typeface="Montserrat" pitchFamily="34" charset="0"/>
                <a:ea typeface="Montserrat" pitchFamily="34" charset="-122"/>
                <a:cs typeface="Montserrat" pitchFamily="34" charset="-120"/>
              </a:rPr>
              <a:t>If pricing is too high, you're likely</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to lose families</a:t>
            </a:r>
            <a:endParaRPr lang="en-US" dirty="0"/>
          </a:p>
        </p:txBody>
      </p:sp>
      <p:sp>
        <p:nvSpPr>
          <p:cNvPr id="8" name="Object 7"/>
          <p:cNvSpPr/>
          <p:nvPr/>
        </p:nvSpPr>
        <p:spPr>
          <a:xfrm>
            <a:off x="4666001" y="3920269"/>
            <a:ext cx="119986" cy="119985"/>
          </a:xfrm>
          <a:prstGeom prst="ellipse">
            <a:avLst/>
          </a:prstGeom>
          <a:solidFill>
            <a:srgbClr val="36578A"/>
          </a:solidFill>
        </p:spPr>
      </p:sp>
      <p:sp>
        <p:nvSpPr>
          <p:cNvPr id="9" name="Object 8"/>
          <p:cNvSpPr/>
          <p:nvPr/>
        </p:nvSpPr>
        <p:spPr>
          <a:xfrm>
            <a:off x="4914624" y="3821808"/>
            <a:ext cx="7179102" cy="704483"/>
          </a:xfrm>
          <a:prstGeom prst="rect">
            <a:avLst/>
          </a:prstGeom>
          <a:noFill/>
        </p:spPr>
        <p:txBody>
          <a:bodyPr wrap="square" lIns="0" tIns="0" rIns="0" bIns="0" rtlCol="0" anchor="t"/>
          <a:lstStyle/>
          <a:p>
            <a:pPr algn="l">
              <a:lnSpc>
                <a:spcPts val="3276"/>
              </a:lnSpc>
              <a:spcAft>
                <a:spcPts val="600"/>
              </a:spcAft>
              <a:buNone/>
            </a:pPr>
            <a:r>
              <a:rPr lang="en-US" sz="2900" dirty="0">
                <a:solidFill>
                  <a:srgbClr val="1453AA">
                    <a:alpha val="80000"/>
                  </a:srgbClr>
                </a:solidFill>
                <a:latin typeface="Montserrat" pitchFamily="34" charset="0"/>
                <a:ea typeface="Montserrat" pitchFamily="34" charset="-122"/>
                <a:cs typeface="Montserrat" pitchFamily="34" charset="-120"/>
              </a:rPr>
              <a:t>if you price it too low, you risk</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being unable to cover your costs</a:t>
            </a:r>
            <a:endParaRPr lang="en-US" dirty="0"/>
          </a:p>
        </p:txBody>
      </p:sp>
      <p:sp>
        <p:nvSpPr>
          <p:cNvPr id="10" name="Object 9"/>
          <p:cNvSpPr/>
          <p:nvPr/>
        </p:nvSpPr>
        <p:spPr>
          <a:xfrm>
            <a:off x="4666001" y="5024686"/>
            <a:ext cx="119986" cy="119984"/>
          </a:xfrm>
          <a:prstGeom prst="ellipse">
            <a:avLst/>
          </a:prstGeom>
          <a:solidFill>
            <a:srgbClr val="36578A"/>
          </a:solidFill>
        </p:spPr>
      </p:sp>
      <p:sp>
        <p:nvSpPr>
          <p:cNvPr id="11" name="Object 10"/>
          <p:cNvSpPr/>
          <p:nvPr/>
        </p:nvSpPr>
        <p:spPr>
          <a:xfrm>
            <a:off x="4914624" y="4926241"/>
            <a:ext cx="7179102" cy="1120431"/>
          </a:xfrm>
          <a:prstGeom prst="rect">
            <a:avLst/>
          </a:prstGeom>
          <a:noFill/>
        </p:spPr>
        <p:txBody>
          <a:bodyPr wrap="square" lIns="0" tIns="0" rIns="0" bIns="0" rtlCol="0" anchor="t"/>
          <a:lstStyle/>
          <a:p>
            <a:pPr algn="l">
              <a:lnSpc>
                <a:spcPts val="3276"/>
              </a:lnSpc>
              <a:spcAft>
                <a:spcPts val="600"/>
              </a:spcAft>
              <a:buNone/>
            </a:pPr>
            <a:r>
              <a:rPr lang="en-US" sz="2900" dirty="0">
                <a:solidFill>
                  <a:srgbClr val="1453AA">
                    <a:alpha val="80000"/>
                  </a:srgbClr>
                </a:solidFill>
                <a:latin typeface="Montserrat" pitchFamily="34" charset="0"/>
                <a:ea typeface="Montserrat" pitchFamily="34" charset="-122"/>
                <a:cs typeface="Montserrat" pitchFamily="34" charset="-120"/>
              </a:rPr>
              <a:t>Finding that “just right” rate is</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important for the health and</a:t>
            </a:r>
            <a:br>
              <a:rPr lang="en-US" sz="2900" dirty="0">
                <a:solidFill>
                  <a:srgbClr val="1453AA">
                    <a:alpha val="80000"/>
                  </a:srgbClr>
                </a:solidFill>
                <a:latin typeface="Montserrat" pitchFamily="34" charset="0"/>
                <a:ea typeface="Montserrat" pitchFamily="34" charset="-122"/>
                <a:cs typeface="Montserrat" pitchFamily="34" charset="-120"/>
              </a:rPr>
            </a:br>
            <a:r>
              <a:rPr lang="en-US" sz="2900" dirty="0">
                <a:solidFill>
                  <a:srgbClr val="1453AA">
                    <a:alpha val="80000"/>
                  </a:srgbClr>
                </a:solidFill>
                <a:latin typeface="Montserrat" pitchFamily="34" charset="0"/>
                <a:ea typeface="Montserrat" pitchFamily="34" charset="-122"/>
                <a:cs typeface="Montserrat" pitchFamily="34" charset="-120"/>
              </a:rPr>
              <a:t>longevity of your business</a:t>
            </a:r>
            <a:endParaRPr lang="en-US" dirty="0"/>
          </a:p>
        </p:txBody>
      </p:sp>
      <p:pic>
        <p:nvPicPr>
          <p:cNvPr id="12" name="Recorded Sound">
            <a:hlinkClick r:id="" action="ppaction://media"/>
            <a:extLst>
              <a:ext uri="{FF2B5EF4-FFF2-40B4-BE49-F238E27FC236}">
                <a16:creationId xmlns:a16="http://schemas.microsoft.com/office/drawing/2014/main" id="{7B67C718-68F3-7E10-762A-6BE243881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126" y="607695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993"/>
    </mc:Choice>
    <mc:Fallback>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 y="0"/>
            <a:ext cx="6570607" cy="1095101"/>
          </a:xfrm>
          <a:prstGeom prst="rect">
            <a:avLst/>
          </a:prstGeom>
        </p:spPr>
      </p:pic>
      <p:sp>
        <p:nvSpPr>
          <p:cNvPr id="3" name="Object 2"/>
          <p:cNvSpPr/>
          <p:nvPr/>
        </p:nvSpPr>
        <p:spPr>
          <a:xfrm>
            <a:off x="476131" y="352337"/>
            <a:ext cx="11617595" cy="361860"/>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Cost of Care vs. Pricing</a:t>
            </a:r>
            <a:endParaRPr lang="en-US" dirty="0"/>
          </a:p>
        </p:txBody>
      </p:sp>
      <p:sp>
        <p:nvSpPr>
          <p:cNvPr id="4" name="Object 3"/>
          <p:cNvSpPr/>
          <p:nvPr/>
        </p:nvSpPr>
        <p:spPr>
          <a:xfrm>
            <a:off x="476131" y="1447438"/>
            <a:ext cx="11617595" cy="617828"/>
          </a:xfrm>
          <a:prstGeom prst="rect">
            <a:avLst/>
          </a:prstGeom>
          <a:noFill/>
        </p:spPr>
        <p:txBody>
          <a:bodyPr wrap="square" lIns="0" tIns="0" rIns="0" bIns="0" rtlCol="0" anchor="t"/>
          <a:lstStyle/>
          <a:p>
            <a:pPr algn="l">
              <a:lnSpc>
                <a:spcPts val="2856"/>
              </a:lnSpc>
              <a:spcAft>
                <a:spcPts val="600"/>
              </a:spcAft>
              <a:buNone/>
            </a:pPr>
            <a:r>
              <a:rPr lang="en-US" sz="2600" b="1" dirty="0">
                <a:solidFill>
                  <a:srgbClr val="000000">
                    <a:alpha val="80000"/>
                  </a:srgbClr>
                </a:solidFill>
                <a:latin typeface="Montserrat" pitchFamily="34" charset="0"/>
                <a:ea typeface="Montserrat" pitchFamily="34" charset="-122"/>
                <a:cs typeface="Montserrat" pitchFamily="34" charset="-120"/>
              </a:rPr>
              <a:t>Why do we need pricing techniques instead of simply calculating</a:t>
            </a:r>
            <a:br>
              <a:rPr lang="en-US" sz="2600" b="1" dirty="0">
                <a:solidFill>
                  <a:srgbClr val="000000">
                    <a:alpha val="80000"/>
                  </a:srgbClr>
                </a:solidFill>
                <a:latin typeface="Montserrat" pitchFamily="34" charset="0"/>
                <a:ea typeface="Montserrat" pitchFamily="34" charset="-122"/>
                <a:cs typeface="Montserrat" pitchFamily="34" charset="-120"/>
              </a:rPr>
            </a:br>
            <a:r>
              <a:rPr lang="en-US" sz="2600" b="1" dirty="0">
                <a:solidFill>
                  <a:srgbClr val="000000">
                    <a:alpha val="80000"/>
                  </a:srgbClr>
                </a:solidFill>
                <a:latin typeface="Montserrat" pitchFamily="34" charset="0"/>
                <a:ea typeface="Montserrat" pitchFamily="34" charset="-122"/>
                <a:cs typeface="Montserrat" pitchFamily="34" charset="-120"/>
              </a:rPr>
              <a:t>the cost of care?</a:t>
            </a:r>
            <a:endParaRPr lang="en-US" dirty="0"/>
          </a:p>
        </p:txBody>
      </p:sp>
      <p:sp>
        <p:nvSpPr>
          <p:cNvPr id="5" name="Object 4"/>
          <p:cNvSpPr/>
          <p:nvPr/>
        </p:nvSpPr>
        <p:spPr>
          <a:xfrm>
            <a:off x="476131" y="3131513"/>
            <a:ext cx="5523119" cy="2659667"/>
          </a:xfrm>
          <a:prstGeom prst="rect">
            <a:avLst/>
          </a:prstGeom>
          <a:solidFill>
            <a:srgbClr val="36578A"/>
          </a:solidFill>
        </p:spPr>
      </p:sp>
      <p:sp>
        <p:nvSpPr>
          <p:cNvPr id="6" name="Object 5"/>
          <p:cNvSpPr/>
          <p:nvPr/>
        </p:nvSpPr>
        <p:spPr>
          <a:xfrm>
            <a:off x="761810" y="3388624"/>
            <a:ext cx="5332667" cy="255206"/>
          </a:xfrm>
          <a:prstGeom prst="rect">
            <a:avLst/>
          </a:prstGeom>
          <a:noFill/>
        </p:spPr>
        <p:txBody>
          <a:bodyPr wrap="square" lIns="0" tIns="0" rIns="0" bIns="0" rtlCol="0" anchor="t"/>
          <a:lstStyle/>
          <a:p>
            <a:pPr algn="l">
              <a:lnSpc>
                <a:spcPts val="2856"/>
              </a:lnSpc>
              <a:spcAft>
                <a:spcPts val="600"/>
              </a:spcAft>
              <a:buNone/>
            </a:pPr>
            <a:r>
              <a:rPr lang="en-US" sz="2600" b="1" dirty="0">
                <a:solidFill>
                  <a:srgbClr val="54B91D">
                    <a:alpha val="90000"/>
                  </a:srgbClr>
                </a:solidFill>
                <a:latin typeface="Montserrat" pitchFamily="34" charset="0"/>
                <a:ea typeface="Montserrat" pitchFamily="34" charset="-122"/>
                <a:cs typeface="Montserrat" pitchFamily="34" charset="-120"/>
              </a:rPr>
              <a:t>Cost of Care</a:t>
            </a:r>
            <a:endParaRPr lang="en-US" dirty="0"/>
          </a:p>
        </p:txBody>
      </p:sp>
      <p:sp>
        <p:nvSpPr>
          <p:cNvPr id="7" name="Object 6"/>
          <p:cNvSpPr/>
          <p:nvPr/>
        </p:nvSpPr>
        <p:spPr>
          <a:xfrm>
            <a:off x="761810" y="3900941"/>
            <a:ext cx="5332667" cy="1604561"/>
          </a:xfrm>
          <a:prstGeom prst="rect">
            <a:avLst/>
          </a:prstGeom>
          <a:noFill/>
        </p:spPr>
        <p:txBody>
          <a:bodyPr wrap="square" lIns="0" tIns="0" rIns="0" bIns="0" rtlCol="0" anchor="t"/>
          <a:lstStyle/>
          <a:p>
            <a:pPr marL="242900" indent="-242900" algn="l">
              <a:lnSpc>
                <a:spcPts val="2625"/>
              </a:lnSpc>
              <a:spcAft>
                <a:spcPts val="600"/>
              </a:spcAft>
              <a:buSzPct val="100000"/>
              <a:buChar char="•"/>
            </a:pPr>
            <a:r>
              <a:rPr lang="en-US" sz="1900" dirty="0">
                <a:solidFill>
                  <a:srgbClr val="FFFFFF">
                    <a:alpha val="80000"/>
                  </a:srgbClr>
                </a:solidFill>
                <a:latin typeface="Montserrat" pitchFamily="34" charset="0"/>
                <a:ea typeface="Montserrat" pitchFamily="34" charset="-122"/>
                <a:cs typeface="Montserrat" pitchFamily="34" charset="-120"/>
              </a:rPr>
              <a:t>How much it actually costs to care for children</a:t>
            </a:r>
          </a:p>
          <a:p>
            <a:pPr marL="242900" indent="-242900" algn="l">
              <a:lnSpc>
                <a:spcPts val="2625"/>
              </a:lnSpc>
              <a:spcAft>
                <a:spcPts val="600"/>
              </a:spcAft>
              <a:buSzPct val="100000"/>
              <a:buChar char="•"/>
            </a:pPr>
            <a:r>
              <a:rPr lang="en-US" sz="1900" dirty="0">
                <a:solidFill>
                  <a:srgbClr val="FFFFFF">
                    <a:alpha val="80000"/>
                  </a:srgbClr>
                </a:solidFill>
                <a:latin typeface="Montserrat" pitchFamily="34" charset="0"/>
                <a:ea typeface="Montserrat" pitchFamily="34" charset="-122"/>
                <a:cs typeface="Montserrat" pitchFamily="34" charset="-120"/>
              </a:rPr>
              <a:t>Only considers how much you have to pay</a:t>
            </a:r>
            <a:endParaRPr lang="en-US" dirty="0"/>
          </a:p>
        </p:txBody>
      </p:sp>
      <p:sp>
        <p:nvSpPr>
          <p:cNvPr id="8" name="Object 7"/>
          <p:cNvSpPr/>
          <p:nvPr/>
        </p:nvSpPr>
        <p:spPr>
          <a:xfrm>
            <a:off x="6189702" y="3131513"/>
            <a:ext cx="5523119" cy="2659667"/>
          </a:xfrm>
          <a:prstGeom prst="rect">
            <a:avLst/>
          </a:prstGeom>
          <a:solidFill>
            <a:srgbClr val="36578A"/>
          </a:solidFill>
        </p:spPr>
      </p:sp>
      <p:sp>
        <p:nvSpPr>
          <p:cNvPr id="9" name="Object 8"/>
          <p:cNvSpPr/>
          <p:nvPr/>
        </p:nvSpPr>
        <p:spPr>
          <a:xfrm>
            <a:off x="6475381" y="3388624"/>
            <a:ext cx="5332667" cy="255206"/>
          </a:xfrm>
          <a:prstGeom prst="rect">
            <a:avLst/>
          </a:prstGeom>
          <a:noFill/>
        </p:spPr>
        <p:txBody>
          <a:bodyPr wrap="square" lIns="0" tIns="0" rIns="0" bIns="0" rtlCol="0" anchor="t"/>
          <a:lstStyle/>
          <a:p>
            <a:pPr algn="l">
              <a:lnSpc>
                <a:spcPts val="2856"/>
              </a:lnSpc>
              <a:spcAft>
                <a:spcPts val="600"/>
              </a:spcAft>
              <a:buNone/>
            </a:pPr>
            <a:r>
              <a:rPr lang="en-US" sz="2600" b="1" dirty="0">
                <a:solidFill>
                  <a:srgbClr val="54B91D">
                    <a:alpha val="90000"/>
                  </a:srgbClr>
                </a:solidFill>
                <a:latin typeface="Montserrat" pitchFamily="34" charset="0"/>
                <a:ea typeface="Montserrat" pitchFamily="34" charset="-122"/>
                <a:cs typeface="Montserrat" pitchFamily="34" charset="-120"/>
              </a:rPr>
              <a:t>Pricing</a:t>
            </a:r>
            <a:endParaRPr lang="en-US" dirty="0"/>
          </a:p>
        </p:txBody>
      </p:sp>
      <p:sp>
        <p:nvSpPr>
          <p:cNvPr id="10" name="Object 9"/>
          <p:cNvSpPr/>
          <p:nvPr/>
        </p:nvSpPr>
        <p:spPr>
          <a:xfrm>
            <a:off x="6475381" y="3900941"/>
            <a:ext cx="5332667" cy="1604561"/>
          </a:xfrm>
          <a:prstGeom prst="rect">
            <a:avLst/>
          </a:prstGeom>
          <a:noFill/>
        </p:spPr>
        <p:txBody>
          <a:bodyPr wrap="square" lIns="0" tIns="0" rIns="0" bIns="0" rtlCol="0" anchor="t"/>
          <a:lstStyle/>
          <a:p>
            <a:pPr marL="242900" indent="-242900" algn="l">
              <a:lnSpc>
                <a:spcPts val="2625"/>
              </a:lnSpc>
              <a:spcAft>
                <a:spcPts val="600"/>
              </a:spcAft>
              <a:buSzPct val="100000"/>
              <a:buChar char="•"/>
            </a:pPr>
            <a:r>
              <a:rPr lang="en-US" sz="1900" dirty="0">
                <a:solidFill>
                  <a:srgbClr val="FFFFFF">
                    <a:alpha val="80000"/>
                  </a:srgbClr>
                </a:solidFill>
                <a:latin typeface="Montserrat" pitchFamily="34" charset="0"/>
                <a:ea typeface="Montserrat" pitchFamily="34" charset="-122"/>
                <a:cs typeface="Montserrat" pitchFamily="34" charset="-120"/>
              </a:rPr>
              <a:t>Takes cost of care and weighs it against other factors</a:t>
            </a:r>
          </a:p>
          <a:p>
            <a:pPr marL="242900" indent="-242900" algn="l">
              <a:lnSpc>
                <a:spcPts val="2625"/>
              </a:lnSpc>
              <a:spcAft>
                <a:spcPts val="600"/>
              </a:spcAft>
              <a:buSzPct val="100000"/>
              <a:buChar char="•"/>
            </a:pPr>
            <a:r>
              <a:rPr lang="en-US" sz="1900" dirty="0">
                <a:solidFill>
                  <a:srgbClr val="FFFFFF">
                    <a:alpha val="80000"/>
                  </a:srgbClr>
                </a:solidFill>
                <a:latin typeface="Montserrat" pitchFamily="34" charset="0"/>
                <a:ea typeface="Montserrat" pitchFamily="34" charset="-122"/>
                <a:cs typeface="Montserrat" pitchFamily="34" charset="-120"/>
              </a:rPr>
              <a:t>Also considers how much parents and families can pay in your area, market prices, and profit margin</a:t>
            </a:r>
            <a:endParaRPr lang="en-US" dirty="0"/>
          </a:p>
        </p:txBody>
      </p:sp>
      <p:pic>
        <p:nvPicPr>
          <p:cNvPr id="11" name="Recorded Sound">
            <a:hlinkClick r:id="" action="ppaction://media"/>
            <a:extLst>
              <a:ext uri="{FF2B5EF4-FFF2-40B4-BE49-F238E27FC236}">
                <a16:creationId xmlns:a16="http://schemas.microsoft.com/office/drawing/2014/main" id="{9D08C62B-CD3B-FE7C-3D8F-2466044D82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1156" y="620805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99"/>
    </mc:Choice>
    <mc:Fallback>
      <p:transition spd="slow" advTm="3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 y="0"/>
            <a:ext cx="8970307" cy="1095101"/>
          </a:xfrm>
          <a:prstGeom prst="rect">
            <a:avLst/>
          </a:prstGeom>
        </p:spPr>
      </p:pic>
      <p:sp>
        <p:nvSpPr>
          <p:cNvPr id="3" name="Object 2"/>
          <p:cNvSpPr/>
          <p:nvPr/>
        </p:nvSpPr>
        <p:spPr>
          <a:xfrm>
            <a:off x="476131" y="352337"/>
            <a:ext cx="11617595" cy="361860"/>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 Pricing</a:t>
            </a:r>
            <a:endParaRPr lang="en-US" dirty="0"/>
          </a:p>
        </p:txBody>
      </p:sp>
      <p:sp>
        <p:nvSpPr>
          <p:cNvPr id="4" name="Object 3"/>
          <p:cNvSpPr/>
          <p:nvPr/>
        </p:nvSpPr>
        <p:spPr>
          <a:xfrm>
            <a:off x="476131" y="1447438"/>
            <a:ext cx="11617595" cy="248540"/>
          </a:xfrm>
          <a:prstGeom prst="rect">
            <a:avLst/>
          </a:prstGeom>
          <a:noFill/>
        </p:spPr>
        <p:txBody>
          <a:bodyPr wrap="square" lIns="0" tIns="0" rIns="0" bIns="0" rtlCol="0" anchor="t"/>
          <a:lstStyle/>
          <a:p>
            <a:pPr algn="l">
              <a:lnSpc>
                <a:spcPts val="2772"/>
              </a:lnSpc>
              <a:spcAft>
                <a:spcPts val="600"/>
              </a:spcAft>
              <a:buNone/>
            </a:pPr>
            <a:r>
              <a:rPr lang="en-US" sz="2500" b="1" dirty="0">
                <a:solidFill>
                  <a:srgbClr val="000000">
                    <a:alpha val="80000"/>
                  </a:srgbClr>
                </a:solidFill>
                <a:latin typeface="Montserrat" pitchFamily="34" charset="0"/>
                <a:ea typeface="Montserrat" pitchFamily="34" charset="-122"/>
                <a:cs typeface="Montserrat" pitchFamily="34" charset="-120"/>
              </a:rPr>
              <a:t>Five Key Steps</a:t>
            </a:r>
            <a:endParaRPr lang="en-US" dirty="0"/>
          </a:p>
        </p:txBody>
      </p:sp>
      <p:sp>
        <p:nvSpPr>
          <p:cNvPr id="5" name="Object 4"/>
          <p:cNvSpPr/>
          <p:nvPr/>
        </p:nvSpPr>
        <p:spPr>
          <a:xfrm>
            <a:off x="2047363" y="2379322"/>
            <a:ext cx="228543" cy="228543"/>
          </a:xfrm>
          <a:prstGeom prst="rect">
            <a:avLst/>
          </a:prstGeom>
          <a:solidFill>
            <a:srgbClr val="36578A"/>
          </a:solidFill>
        </p:spPr>
      </p:sp>
      <p:sp>
        <p:nvSpPr>
          <p:cNvPr id="6" name="Object 5"/>
          <p:cNvSpPr/>
          <p:nvPr/>
        </p:nvSpPr>
        <p:spPr>
          <a:xfrm>
            <a:off x="1666458" y="2350754"/>
            <a:ext cx="990352" cy="257111"/>
          </a:xfrm>
          <a:prstGeom prst="rect">
            <a:avLst/>
          </a:prstGeom>
          <a:noFill/>
        </p:spPr>
        <p:txBody>
          <a:bodyPr wrap="square" lIns="0" tIns="0" rIns="0" bIns="0" rtlCol="0" anchor="ctr"/>
          <a:lstStyle/>
          <a:p>
            <a:pPr algn="ctr">
              <a:spcAft>
                <a:spcPts val="600"/>
              </a:spcAft>
              <a:buNone/>
            </a:pPr>
            <a:r>
              <a:rPr lang="en-US" sz="900" dirty="0">
                <a:solidFill>
                  <a:srgbClr val="54B91D">
                    <a:alpha val="90000"/>
                  </a:srgbClr>
                </a:solidFill>
                <a:latin typeface="Montserrat" pitchFamily="34" charset="0"/>
                <a:ea typeface="Montserrat" pitchFamily="34" charset="-122"/>
                <a:cs typeface="Montserrat" pitchFamily="34" charset="-120"/>
              </a:rPr>
              <a:t>1</a:t>
            </a:r>
            <a:endParaRPr lang="en-US" dirty="0"/>
          </a:p>
        </p:txBody>
      </p:sp>
      <p:sp>
        <p:nvSpPr>
          <p:cNvPr id="7" name="Object 6"/>
          <p:cNvSpPr/>
          <p:nvPr/>
        </p:nvSpPr>
        <p:spPr>
          <a:xfrm>
            <a:off x="2390177" y="2365038"/>
            <a:ext cx="7751412" cy="228543"/>
          </a:xfrm>
          <a:prstGeom prst="rect">
            <a:avLst/>
          </a:prstGeom>
          <a:noFill/>
        </p:spPr>
        <p:txBody>
          <a:bodyPr wrap="square" lIns="0" tIns="0" rIns="0" bIns="0" rtlCol="0" anchor="t"/>
          <a:lstStyle/>
          <a:p>
            <a:pPr algn="l">
              <a:lnSpc>
                <a:spcPts val="2520"/>
              </a:lnSpc>
              <a:spcAft>
                <a:spcPts val="600"/>
              </a:spcAft>
              <a:buNone/>
            </a:pPr>
            <a:r>
              <a:rPr lang="en-US" sz="2300" b="1" dirty="0">
                <a:solidFill>
                  <a:srgbClr val="36578A"/>
                </a:solidFill>
                <a:latin typeface="Montserrat" pitchFamily="34" charset="0"/>
                <a:ea typeface="Montserrat" pitchFamily="34" charset="-122"/>
                <a:cs typeface="Montserrat" pitchFamily="34" charset="-120"/>
              </a:rPr>
              <a:t>Gather your data</a:t>
            </a:r>
            <a:endParaRPr lang="en-US" dirty="0"/>
          </a:p>
        </p:txBody>
      </p:sp>
      <p:sp>
        <p:nvSpPr>
          <p:cNvPr id="8" name="Object 7"/>
          <p:cNvSpPr/>
          <p:nvPr/>
        </p:nvSpPr>
        <p:spPr>
          <a:xfrm>
            <a:off x="2390177" y="2707852"/>
            <a:ext cx="7751412" cy="155219"/>
          </a:xfrm>
          <a:prstGeom prst="rect">
            <a:avLst/>
          </a:prstGeom>
          <a:noFill/>
        </p:spPr>
        <p:txBody>
          <a:bodyPr wrap="square" lIns="0" tIns="0" rIns="0" bIns="0" rtlCol="0" anchor="t"/>
          <a:lstStyle/>
          <a:p>
            <a:pPr algn="l">
              <a:lnSpc>
                <a:spcPts val="1596"/>
              </a:lnSpc>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Determine how much your costs are currently</a:t>
            </a:r>
            <a:endParaRPr lang="en-US" dirty="0"/>
          </a:p>
        </p:txBody>
      </p:sp>
      <p:sp>
        <p:nvSpPr>
          <p:cNvPr id="9" name="Object 8"/>
          <p:cNvSpPr/>
          <p:nvPr/>
        </p:nvSpPr>
        <p:spPr>
          <a:xfrm>
            <a:off x="2047363" y="3148749"/>
            <a:ext cx="228543" cy="228543"/>
          </a:xfrm>
          <a:prstGeom prst="rect">
            <a:avLst/>
          </a:prstGeom>
          <a:solidFill>
            <a:srgbClr val="36578A"/>
          </a:solidFill>
        </p:spPr>
      </p:sp>
      <p:sp>
        <p:nvSpPr>
          <p:cNvPr id="10" name="Object 9"/>
          <p:cNvSpPr/>
          <p:nvPr/>
        </p:nvSpPr>
        <p:spPr>
          <a:xfrm>
            <a:off x="1666458" y="3120181"/>
            <a:ext cx="990352" cy="257111"/>
          </a:xfrm>
          <a:prstGeom prst="rect">
            <a:avLst/>
          </a:prstGeom>
          <a:noFill/>
        </p:spPr>
        <p:txBody>
          <a:bodyPr wrap="square" lIns="0" tIns="0" rIns="0" bIns="0" rtlCol="0" anchor="ctr"/>
          <a:lstStyle/>
          <a:p>
            <a:pPr algn="ctr">
              <a:spcAft>
                <a:spcPts val="600"/>
              </a:spcAft>
              <a:buNone/>
            </a:pPr>
            <a:r>
              <a:rPr lang="en-US" sz="900" dirty="0">
                <a:solidFill>
                  <a:srgbClr val="54B91D">
                    <a:alpha val="90000"/>
                  </a:srgbClr>
                </a:solidFill>
                <a:latin typeface="Montserrat" pitchFamily="34" charset="0"/>
                <a:ea typeface="Montserrat" pitchFamily="34" charset="-122"/>
                <a:cs typeface="Montserrat" pitchFamily="34" charset="-120"/>
              </a:rPr>
              <a:t>2</a:t>
            </a:r>
            <a:endParaRPr lang="en-US" dirty="0"/>
          </a:p>
        </p:txBody>
      </p:sp>
      <p:sp>
        <p:nvSpPr>
          <p:cNvPr id="11" name="Object 10"/>
          <p:cNvSpPr/>
          <p:nvPr/>
        </p:nvSpPr>
        <p:spPr>
          <a:xfrm>
            <a:off x="2390177" y="3134465"/>
            <a:ext cx="7751412" cy="228543"/>
          </a:xfrm>
          <a:prstGeom prst="rect">
            <a:avLst/>
          </a:prstGeom>
          <a:noFill/>
        </p:spPr>
        <p:txBody>
          <a:bodyPr wrap="square" lIns="0" tIns="0" rIns="0" bIns="0" rtlCol="0" anchor="t"/>
          <a:lstStyle/>
          <a:p>
            <a:pPr algn="l">
              <a:lnSpc>
                <a:spcPts val="2520"/>
              </a:lnSpc>
              <a:spcAft>
                <a:spcPts val="600"/>
              </a:spcAft>
              <a:buNone/>
            </a:pPr>
            <a:r>
              <a:rPr lang="en-US" sz="2300" b="1" dirty="0">
                <a:solidFill>
                  <a:srgbClr val="36578A"/>
                </a:solidFill>
                <a:latin typeface="Montserrat" pitchFamily="34" charset="0"/>
                <a:ea typeface="Montserrat" pitchFamily="34" charset="-122"/>
                <a:cs typeface="Montserrat" pitchFamily="34" charset="-120"/>
              </a:rPr>
              <a:t>Research local market prices</a:t>
            </a:r>
            <a:endParaRPr lang="en-US" dirty="0"/>
          </a:p>
        </p:txBody>
      </p:sp>
      <p:sp>
        <p:nvSpPr>
          <p:cNvPr id="12" name="Object 11"/>
          <p:cNvSpPr/>
          <p:nvPr/>
        </p:nvSpPr>
        <p:spPr>
          <a:xfrm>
            <a:off x="2390177" y="3477279"/>
            <a:ext cx="7751412" cy="155219"/>
          </a:xfrm>
          <a:prstGeom prst="rect">
            <a:avLst/>
          </a:prstGeom>
          <a:noFill/>
        </p:spPr>
        <p:txBody>
          <a:bodyPr wrap="square" lIns="0" tIns="0" rIns="0" bIns="0" rtlCol="0" anchor="t"/>
          <a:lstStyle/>
          <a:p>
            <a:pPr algn="l">
              <a:lnSpc>
                <a:spcPts val="1596"/>
              </a:lnSpc>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Scan the market and look at what the other rates are like in your area</a:t>
            </a:r>
            <a:endParaRPr lang="en-US" dirty="0"/>
          </a:p>
        </p:txBody>
      </p:sp>
      <p:sp>
        <p:nvSpPr>
          <p:cNvPr id="13" name="Object 12"/>
          <p:cNvSpPr/>
          <p:nvPr/>
        </p:nvSpPr>
        <p:spPr>
          <a:xfrm>
            <a:off x="2047363" y="3918177"/>
            <a:ext cx="228543" cy="228543"/>
          </a:xfrm>
          <a:prstGeom prst="rect">
            <a:avLst/>
          </a:prstGeom>
          <a:solidFill>
            <a:srgbClr val="36578A"/>
          </a:solidFill>
        </p:spPr>
      </p:sp>
      <p:sp>
        <p:nvSpPr>
          <p:cNvPr id="14" name="Object 13"/>
          <p:cNvSpPr/>
          <p:nvPr/>
        </p:nvSpPr>
        <p:spPr>
          <a:xfrm>
            <a:off x="1666458" y="3889609"/>
            <a:ext cx="990352" cy="257111"/>
          </a:xfrm>
          <a:prstGeom prst="rect">
            <a:avLst/>
          </a:prstGeom>
          <a:noFill/>
        </p:spPr>
        <p:txBody>
          <a:bodyPr wrap="square" lIns="0" tIns="0" rIns="0" bIns="0" rtlCol="0" anchor="ctr"/>
          <a:lstStyle/>
          <a:p>
            <a:pPr algn="ctr">
              <a:spcAft>
                <a:spcPts val="600"/>
              </a:spcAft>
              <a:buNone/>
            </a:pPr>
            <a:r>
              <a:rPr lang="en-US" sz="900" dirty="0">
                <a:solidFill>
                  <a:srgbClr val="54B91D">
                    <a:alpha val="90000"/>
                  </a:srgbClr>
                </a:solidFill>
                <a:latin typeface="Montserrat" pitchFamily="34" charset="0"/>
                <a:ea typeface="Montserrat" pitchFamily="34" charset="-122"/>
                <a:cs typeface="Montserrat" pitchFamily="34" charset="-120"/>
              </a:rPr>
              <a:t>3</a:t>
            </a:r>
            <a:endParaRPr lang="en-US" dirty="0"/>
          </a:p>
        </p:txBody>
      </p:sp>
      <p:sp>
        <p:nvSpPr>
          <p:cNvPr id="15" name="Object 14"/>
          <p:cNvSpPr/>
          <p:nvPr/>
        </p:nvSpPr>
        <p:spPr>
          <a:xfrm>
            <a:off x="2390177" y="3903893"/>
            <a:ext cx="7751412" cy="228543"/>
          </a:xfrm>
          <a:prstGeom prst="rect">
            <a:avLst/>
          </a:prstGeom>
          <a:noFill/>
        </p:spPr>
        <p:txBody>
          <a:bodyPr wrap="square" lIns="0" tIns="0" rIns="0" bIns="0" rtlCol="0" anchor="t"/>
          <a:lstStyle/>
          <a:p>
            <a:pPr algn="l">
              <a:lnSpc>
                <a:spcPts val="2520"/>
              </a:lnSpc>
              <a:spcAft>
                <a:spcPts val="600"/>
              </a:spcAft>
              <a:buNone/>
            </a:pPr>
            <a:r>
              <a:rPr lang="en-US" sz="2300" b="1" dirty="0">
                <a:solidFill>
                  <a:srgbClr val="36578A"/>
                </a:solidFill>
                <a:latin typeface="Montserrat" pitchFamily="34" charset="0"/>
                <a:ea typeface="Montserrat" pitchFamily="34" charset="-122"/>
                <a:cs typeface="Montserrat" pitchFamily="34" charset="-120"/>
              </a:rPr>
              <a:t>Assess your rate</a:t>
            </a:r>
            <a:endParaRPr lang="en-US" dirty="0"/>
          </a:p>
        </p:txBody>
      </p:sp>
      <p:sp>
        <p:nvSpPr>
          <p:cNvPr id="16" name="Object 15"/>
          <p:cNvSpPr/>
          <p:nvPr/>
        </p:nvSpPr>
        <p:spPr>
          <a:xfrm>
            <a:off x="2390177" y="4246707"/>
            <a:ext cx="7751412" cy="155219"/>
          </a:xfrm>
          <a:prstGeom prst="rect">
            <a:avLst/>
          </a:prstGeom>
          <a:noFill/>
        </p:spPr>
        <p:txBody>
          <a:bodyPr wrap="square" lIns="0" tIns="0" rIns="0" bIns="0" rtlCol="0" anchor="t"/>
          <a:lstStyle/>
          <a:p>
            <a:pPr algn="l">
              <a:lnSpc>
                <a:spcPts val="1596"/>
              </a:lnSpc>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Assess how much care is costing you versus the going market rate in your area</a:t>
            </a:r>
            <a:endParaRPr lang="en-US" dirty="0"/>
          </a:p>
        </p:txBody>
      </p:sp>
      <p:sp>
        <p:nvSpPr>
          <p:cNvPr id="17" name="Object 16"/>
          <p:cNvSpPr/>
          <p:nvPr/>
        </p:nvSpPr>
        <p:spPr>
          <a:xfrm>
            <a:off x="2047363" y="4687604"/>
            <a:ext cx="228543" cy="228543"/>
          </a:xfrm>
          <a:prstGeom prst="rect">
            <a:avLst/>
          </a:prstGeom>
          <a:solidFill>
            <a:srgbClr val="36578A"/>
          </a:solidFill>
        </p:spPr>
      </p:sp>
      <p:sp>
        <p:nvSpPr>
          <p:cNvPr id="18" name="Object 17"/>
          <p:cNvSpPr/>
          <p:nvPr/>
        </p:nvSpPr>
        <p:spPr>
          <a:xfrm>
            <a:off x="1666458" y="4659036"/>
            <a:ext cx="990352" cy="257111"/>
          </a:xfrm>
          <a:prstGeom prst="rect">
            <a:avLst/>
          </a:prstGeom>
          <a:noFill/>
        </p:spPr>
        <p:txBody>
          <a:bodyPr wrap="square" lIns="0" tIns="0" rIns="0" bIns="0" rtlCol="0" anchor="ctr"/>
          <a:lstStyle/>
          <a:p>
            <a:pPr algn="ctr">
              <a:spcAft>
                <a:spcPts val="600"/>
              </a:spcAft>
              <a:buNone/>
            </a:pPr>
            <a:r>
              <a:rPr lang="en-US" sz="900" dirty="0">
                <a:solidFill>
                  <a:srgbClr val="54B91D">
                    <a:alpha val="90000"/>
                  </a:srgbClr>
                </a:solidFill>
                <a:latin typeface="Montserrat" pitchFamily="34" charset="0"/>
                <a:ea typeface="Montserrat" pitchFamily="34" charset="-122"/>
                <a:cs typeface="Montserrat" pitchFamily="34" charset="-120"/>
              </a:rPr>
              <a:t>4</a:t>
            </a:r>
            <a:endParaRPr lang="en-US" dirty="0"/>
          </a:p>
        </p:txBody>
      </p:sp>
      <p:sp>
        <p:nvSpPr>
          <p:cNvPr id="19" name="Object 18"/>
          <p:cNvSpPr/>
          <p:nvPr/>
        </p:nvSpPr>
        <p:spPr>
          <a:xfrm>
            <a:off x="2390177" y="4673320"/>
            <a:ext cx="7751412" cy="228543"/>
          </a:xfrm>
          <a:prstGeom prst="rect">
            <a:avLst/>
          </a:prstGeom>
          <a:noFill/>
        </p:spPr>
        <p:txBody>
          <a:bodyPr wrap="square" lIns="0" tIns="0" rIns="0" bIns="0" rtlCol="0" anchor="t"/>
          <a:lstStyle/>
          <a:p>
            <a:pPr algn="l">
              <a:lnSpc>
                <a:spcPts val="2520"/>
              </a:lnSpc>
              <a:spcAft>
                <a:spcPts val="600"/>
              </a:spcAft>
              <a:buNone/>
            </a:pPr>
            <a:r>
              <a:rPr lang="en-US" sz="2300" b="1" dirty="0">
                <a:solidFill>
                  <a:srgbClr val="36578A"/>
                </a:solidFill>
                <a:latin typeface="Montserrat" pitchFamily="34" charset="0"/>
                <a:ea typeface="Montserrat" pitchFamily="34" charset="-122"/>
                <a:cs typeface="Montserrat" pitchFamily="34" charset="-120"/>
              </a:rPr>
              <a:t>Set your rates</a:t>
            </a:r>
            <a:endParaRPr lang="en-US" dirty="0"/>
          </a:p>
        </p:txBody>
      </p:sp>
      <p:sp>
        <p:nvSpPr>
          <p:cNvPr id="20" name="Object 19"/>
          <p:cNvSpPr/>
          <p:nvPr/>
        </p:nvSpPr>
        <p:spPr>
          <a:xfrm>
            <a:off x="2390177" y="5016135"/>
            <a:ext cx="7751412" cy="155219"/>
          </a:xfrm>
          <a:prstGeom prst="rect">
            <a:avLst/>
          </a:prstGeom>
          <a:noFill/>
        </p:spPr>
        <p:txBody>
          <a:bodyPr wrap="square" lIns="0" tIns="0" rIns="0" bIns="0" rtlCol="0" anchor="t"/>
          <a:lstStyle/>
          <a:p>
            <a:pPr algn="l">
              <a:lnSpc>
                <a:spcPts val="1596"/>
              </a:lnSpc>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Compare the information collected in the previous steps to set your rate</a:t>
            </a:r>
            <a:endParaRPr lang="en-US" dirty="0"/>
          </a:p>
        </p:txBody>
      </p:sp>
      <p:sp>
        <p:nvSpPr>
          <p:cNvPr id="21" name="Object 20"/>
          <p:cNvSpPr/>
          <p:nvPr/>
        </p:nvSpPr>
        <p:spPr>
          <a:xfrm>
            <a:off x="2047363" y="5457032"/>
            <a:ext cx="228543" cy="228543"/>
          </a:xfrm>
          <a:prstGeom prst="rect">
            <a:avLst/>
          </a:prstGeom>
          <a:solidFill>
            <a:srgbClr val="36578A"/>
          </a:solidFill>
        </p:spPr>
      </p:sp>
      <p:sp>
        <p:nvSpPr>
          <p:cNvPr id="22" name="Object 21"/>
          <p:cNvSpPr/>
          <p:nvPr/>
        </p:nvSpPr>
        <p:spPr>
          <a:xfrm>
            <a:off x="1666458" y="5428464"/>
            <a:ext cx="990352" cy="257111"/>
          </a:xfrm>
          <a:prstGeom prst="rect">
            <a:avLst/>
          </a:prstGeom>
          <a:noFill/>
        </p:spPr>
        <p:txBody>
          <a:bodyPr wrap="square" lIns="0" tIns="0" rIns="0" bIns="0" rtlCol="0" anchor="ctr"/>
          <a:lstStyle/>
          <a:p>
            <a:pPr algn="ctr">
              <a:spcAft>
                <a:spcPts val="600"/>
              </a:spcAft>
              <a:buNone/>
            </a:pPr>
            <a:r>
              <a:rPr lang="en-US" sz="900" dirty="0">
                <a:solidFill>
                  <a:srgbClr val="54B91D">
                    <a:alpha val="90000"/>
                  </a:srgbClr>
                </a:solidFill>
                <a:latin typeface="Montserrat" pitchFamily="34" charset="0"/>
                <a:ea typeface="Montserrat" pitchFamily="34" charset="-122"/>
                <a:cs typeface="Montserrat" pitchFamily="34" charset="-120"/>
              </a:rPr>
              <a:t>5</a:t>
            </a:r>
            <a:endParaRPr lang="en-US" dirty="0"/>
          </a:p>
        </p:txBody>
      </p:sp>
      <p:sp>
        <p:nvSpPr>
          <p:cNvPr id="23" name="Object 22"/>
          <p:cNvSpPr/>
          <p:nvPr/>
        </p:nvSpPr>
        <p:spPr>
          <a:xfrm>
            <a:off x="2390177" y="5442748"/>
            <a:ext cx="7751412" cy="228543"/>
          </a:xfrm>
          <a:prstGeom prst="rect">
            <a:avLst/>
          </a:prstGeom>
          <a:noFill/>
        </p:spPr>
        <p:txBody>
          <a:bodyPr wrap="square" lIns="0" tIns="0" rIns="0" bIns="0" rtlCol="0" anchor="t"/>
          <a:lstStyle/>
          <a:p>
            <a:pPr algn="l">
              <a:lnSpc>
                <a:spcPts val="2520"/>
              </a:lnSpc>
              <a:spcAft>
                <a:spcPts val="600"/>
              </a:spcAft>
              <a:buNone/>
            </a:pPr>
            <a:r>
              <a:rPr lang="en-US" sz="2300" b="1" dirty="0">
                <a:solidFill>
                  <a:srgbClr val="36578A"/>
                </a:solidFill>
                <a:latin typeface="Montserrat" pitchFamily="34" charset="0"/>
                <a:ea typeface="Montserrat" pitchFamily="34" charset="-122"/>
                <a:cs typeface="Montserrat" pitchFamily="34" charset="-120"/>
              </a:rPr>
              <a:t>Reevaluate your rate annually</a:t>
            </a:r>
            <a:endParaRPr lang="en-US" dirty="0"/>
          </a:p>
        </p:txBody>
      </p:sp>
      <p:sp>
        <p:nvSpPr>
          <p:cNvPr id="24" name="Object 23"/>
          <p:cNvSpPr/>
          <p:nvPr/>
        </p:nvSpPr>
        <p:spPr>
          <a:xfrm>
            <a:off x="2390177" y="5785562"/>
            <a:ext cx="7751412" cy="357860"/>
          </a:xfrm>
          <a:prstGeom prst="rect">
            <a:avLst/>
          </a:prstGeom>
          <a:noFill/>
        </p:spPr>
        <p:txBody>
          <a:bodyPr wrap="square" lIns="0" tIns="0" rIns="0" bIns="0" rtlCol="0" anchor="t"/>
          <a:lstStyle/>
          <a:p>
            <a:pPr algn="l">
              <a:lnSpc>
                <a:spcPts val="1596"/>
              </a:lnSpc>
              <a:spcAft>
                <a:spcPts val="600"/>
              </a:spcAft>
              <a:buNone/>
            </a:pPr>
            <a:r>
              <a:rPr lang="en-US" sz="1400" dirty="0">
                <a:solidFill>
                  <a:srgbClr val="000000">
                    <a:alpha val="80000"/>
                  </a:srgbClr>
                </a:solidFill>
                <a:latin typeface="Montserrat" pitchFamily="34" charset="0"/>
                <a:ea typeface="Montserrat" pitchFamily="34" charset="-122"/>
                <a:cs typeface="Montserrat" pitchFamily="34" charset="-120"/>
              </a:rPr>
              <a:t>Refine your rate on a continual basis and check it at least once a year to make</a:t>
            </a:r>
            <a:br>
              <a:rPr lang="en-US" sz="1400" dirty="0">
                <a:solidFill>
                  <a:srgbClr val="000000">
                    <a:alpha val="80000"/>
                  </a:srgbClr>
                </a:solidFill>
                <a:latin typeface="Montserrat" pitchFamily="34" charset="0"/>
                <a:ea typeface="Montserrat" pitchFamily="34" charset="-122"/>
                <a:cs typeface="Montserrat" pitchFamily="34" charset="-120"/>
              </a:rPr>
            </a:br>
            <a:r>
              <a:rPr lang="en-US" sz="1400" dirty="0">
                <a:solidFill>
                  <a:srgbClr val="000000">
                    <a:alpha val="80000"/>
                  </a:srgbClr>
                </a:solidFill>
                <a:latin typeface="Montserrat" pitchFamily="34" charset="0"/>
                <a:ea typeface="Montserrat" pitchFamily="34" charset="-122"/>
                <a:cs typeface="Montserrat" pitchFamily="34" charset="-120"/>
              </a:rPr>
              <a:t>sure that you're keeping up with the market</a:t>
            </a:r>
            <a:endParaRPr lang="en-US" dirty="0"/>
          </a:p>
        </p:txBody>
      </p:sp>
      <p:pic>
        <p:nvPicPr>
          <p:cNvPr id="25" name="Recorded Sound">
            <a:hlinkClick r:id="" action="ppaction://media"/>
            <a:extLst>
              <a:ext uri="{FF2B5EF4-FFF2-40B4-BE49-F238E27FC236}">
                <a16:creationId xmlns:a16="http://schemas.microsoft.com/office/drawing/2014/main" id="{6D4DBC5E-8C46-2EDA-35A0-E6857D1512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0706" y="58960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36"/>
    </mc:Choice>
    <mc:Fallback>
      <p:transition spd="slow" advTm="34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3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 y="0"/>
            <a:ext cx="7141964" cy="1628368"/>
          </a:xfrm>
          <a:prstGeom prst="rect">
            <a:avLst/>
          </a:prstGeom>
        </p:spPr>
      </p:pic>
      <p:sp>
        <p:nvSpPr>
          <p:cNvPr id="3" name="Object 2"/>
          <p:cNvSpPr/>
          <p:nvPr/>
        </p:nvSpPr>
        <p:spPr>
          <a:xfrm>
            <a:off x="476131" y="352337"/>
            <a:ext cx="11617595" cy="895126"/>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a:t>
            </a:r>
            <a:br>
              <a:rPr lang="en-US" sz="3800" dirty="0">
                <a:solidFill>
                  <a:srgbClr val="54B91D">
                    <a:alpha val="90000"/>
                  </a:srgbClr>
                </a:solidFill>
                <a:latin typeface="Montserrat" pitchFamily="34" charset="0"/>
                <a:ea typeface="Montserrat" pitchFamily="34" charset="-122"/>
                <a:cs typeface="Montserrat" pitchFamily="34" charset="-120"/>
              </a:rPr>
            </a:br>
            <a:r>
              <a:rPr lang="en-US" sz="3800" dirty="0">
                <a:solidFill>
                  <a:srgbClr val="54B91D">
                    <a:alpha val="90000"/>
                  </a:srgbClr>
                </a:solidFill>
                <a:latin typeface="Montserrat" pitchFamily="34" charset="0"/>
                <a:ea typeface="Montserrat" pitchFamily="34" charset="-122"/>
                <a:cs typeface="Montserrat" pitchFamily="34" charset="-120"/>
              </a:rPr>
              <a:t>Pricing: Gather your data</a:t>
            </a:r>
            <a:endParaRPr lang="en-US" dirty="0"/>
          </a:p>
        </p:txBody>
      </p:sp>
      <p:sp>
        <p:nvSpPr>
          <p:cNvPr id="4" name="Object 3"/>
          <p:cNvSpPr/>
          <p:nvPr/>
        </p:nvSpPr>
        <p:spPr>
          <a:xfrm>
            <a:off x="476131" y="1980705"/>
            <a:ext cx="11617595" cy="235209"/>
          </a:xfrm>
          <a:prstGeom prst="rect">
            <a:avLst/>
          </a:prstGeom>
          <a:noFill/>
        </p:spPr>
        <p:txBody>
          <a:bodyPr wrap="square" lIns="0" tIns="0" rIns="0" bIns="0" rtlCol="0" anchor="t"/>
          <a:lstStyle/>
          <a:p>
            <a:pPr algn="l">
              <a:lnSpc>
                <a:spcPts val="2604"/>
              </a:lnSpc>
              <a:spcAft>
                <a:spcPts val="600"/>
              </a:spcAft>
              <a:buNone/>
            </a:pPr>
            <a:r>
              <a:rPr lang="en-US" sz="2300" b="1" dirty="0">
                <a:solidFill>
                  <a:srgbClr val="000000">
                    <a:alpha val="80000"/>
                  </a:srgbClr>
                </a:solidFill>
                <a:latin typeface="Montserrat" pitchFamily="34" charset="0"/>
                <a:ea typeface="Montserrat" pitchFamily="34" charset="-122"/>
                <a:cs typeface="Montserrat" pitchFamily="34" charset="-120"/>
              </a:rPr>
              <a:t>Step 1. Determine how much your costs are currently</a:t>
            </a:r>
            <a:endParaRPr lang="en-US" dirty="0"/>
          </a:p>
        </p:txBody>
      </p:sp>
      <p:sp>
        <p:nvSpPr>
          <p:cNvPr id="5" name="Object 4"/>
          <p:cNvSpPr/>
          <p:nvPr/>
        </p:nvSpPr>
        <p:spPr>
          <a:xfrm>
            <a:off x="2237639" y="2912172"/>
            <a:ext cx="133316" cy="133316"/>
          </a:xfrm>
          <a:prstGeom prst="ellipse">
            <a:avLst/>
          </a:prstGeom>
          <a:solidFill>
            <a:srgbClr val="36578A"/>
          </a:solidFill>
        </p:spPr>
      </p:sp>
      <p:sp>
        <p:nvSpPr>
          <p:cNvPr id="6" name="Object 5"/>
          <p:cNvSpPr/>
          <p:nvPr/>
        </p:nvSpPr>
        <p:spPr>
          <a:xfrm>
            <a:off x="2513971" y="2856976"/>
            <a:ext cx="7818070" cy="215211"/>
          </a:xfrm>
          <a:prstGeom prst="rect">
            <a:avLst/>
          </a:prstGeom>
          <a:noFill/>
        </p:spPr>
        <p:txBody>
          <a:bodyPr wrap="square" lIns="0" tIns="0" rIns="0" bIns="0" rtlCol="0" anchor="t"/>
          <a:lstStyle/>
          <a:p>
            <a:pPr algn="l">
              <a:lnSpc>
                <a:spcPts val="2352"/>
              </a:lnSpc>
              <a:spcAft>
                <a:spcPts val="600"/>
              </a:spcAft>
              <a:buNone/>
            </a:pPr>
            <a:r>
              <a:rPr lang="en-US" sz="2100" dirty="0">
                <a:solidFill>
                  <a:srgbClr val="1453AA">
                    <a:alpha val="80000"/>
                  </a:srgbClr>
                </a:solidFill>
                <a:latin typeface="Montserrat" pitchFamily="34" charset="0"/>
                <a:ea typeface="Montserrat" pitchFamily="34" charset="-122"/>
                <a:cs typeface="Montserrat" pitchFamily="34" charset="-120"/>
              </a:rPr>
              <a:t>Collect about </a:t>
            </a:r>
            <a:r>
              <a:rPr lang="en-US" sz="2100" b="1" dirty="0">
                <a:solidFill>
                  <a:srgbClr val="36578A"/>
                </a:solidFill>
                <a:latin typeface="Montserrat" pitchFamily="34" charset="0"/>
                <a:ea typeface="Montserrat" pitchFamily="34" charset="-122"/>
                <a:cs typeface="Montserrat" pitchFamily="34" charset="-120"/>
              </a:rPr>
              <a:t>6 months of costs.</a:t>
            </a:r>
            <a:endParaRPr lang="en-US" dirty="0"/>
          </a:p>
        </p:txBody>
      </p:sp>
      <p:sp>
        <p:nvSpPr>
          <p:cNvPr id="7" name="Object 6"/>
          <p:cNvSpPr/>
          <p:nvPr/>
        </p:nvSpPr>
        <p:spPr>
          <a:xfrm>
            <a:off x="2237639" y="3574960"/>
            <a:ext cx="133316" cy="133316"/>
          </a:xfrm>
          <a:prstGeom prst="ellipse">
            <a:avLst/>
          </a:prstGeom>
          <a:solidFill>
            <a:srgbClr val="36578A"/>
          </a:solidFill>
        </p:spPr>
      </p:sp>
      <p:sp>
        <p:nvSpPr>
          <p:cNvPr id="8" name="Object 7"/>
          <p:cNvSpPr/>
          <p:nvPr/>
        </p:nvSpPr>
        <p:spPr>
          <a:xfrm>
            <a:off x="2513971" y="3519750"/>
            <a:ext cx="7818070" cy="1409728"/>
          </a:xfrm>
          <a:prstGeom prst="rect">
            <a:avLst/>
          </a:prstGeom>
          <a:noFill/>
        </p:spPr>
        <p:txBody>
          <a:bodyPr wrap="square" lIns="0" tIns="0" rIns="0" bIns="0" rtlCol="0" anchor="t"/>
          <a:lstStyle/>
          <a:p>
            <a:pPr algn="l">
              <a:lnSpc>
                <a:spcPts val="2352"/>
              </a:lnSpc>
              <a:spcAft>
                <a:spcPts val="600"/>
              </a:spcAft>
              <a:buNone/>
            </a:pPr>
            <a:r>
              <a:rPr lang="en-US" sz="2100" dirty="0">
                <a:solidFill>
                  <a:srgbClr val="1453AA">
                    <a:alpha val="80000"/>
                  </a:srgbClr>
                </a:solidFill>
                <a:latin typeface="Montserrat" pitchFamily="34" charset="0"/>
                <a:ea typeface="Montserrat" pitchFamily="34" charset="-122"/>
                <a:cs typeface="Montserrat" pitchFamily="34" charset="-120"/>
              </a:rPr>
              <a:t>Divide your costs into two types: </a:t>
            </a:r>
            <a:r>
              <a:rPr lang="en-US" sz="2100" b="1" dirty="0">
                <a:solidFill>
                  <a:srgbClr val="36578A"/>
                </a:solidFill>
                <a:latin typeface="Montserrat" pitchFamily="34" charset="0"/>
                <a:ea typeface="Montserrat" pitchFamily="34" charset="-122"/>
                <a:cs typeface="Montserrat" pitchFamily="34" charset="-120"/>
              </a:rPr>
              <a:t>direct costs</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(directly related to care of children) and </a:t>
            </a:r>
            <a:r>
              <a:rPr lang="en-US" sz="2100" b="1" dirty="0">
                <a:solidFill>
                  <a:srgbClr val="36578A"/>
                </a:solidFill>
                <a:latin typeface="Montserrat" pitchFamily="34" charset="0"/>
                <a:ea typeface="Montserrat" pitchFamily="34" charset="-122"/>
                <a:cs typeface="Montserrat" pitchFamily="34" charset="-120"/>
              </a:rPr>
              <a:t>indirect</a:t>
            </a:r>
            <a:br>
              <a:rPr lang="en-US" sz="2100" b="1" dirty="0">
                <a:solidFill>
                  <a:srgbClr val="36578A"/>
                </a:solidFill>
                <a:latin typeface="Montserrat" pitchFamily="34" charset="0"/>
                <a:ea typeface="Montserrat" pitchFamily="34" charset="-122"/>
                <a:cs typeface="Montserrat" pitchFamily="34" charset="-120"/>
              </a:rPr>
            </a:br>
            <a:r>
              <a:rPr lang="en-US" sz="2100" b="1" dirty="0">
                <a:solidFill>
                  <a:srgbClr val="36578A"/>
                </a:solidFill>
                <a:latin typeface="Montserrat" pitchFamily="34" charset="0"/>
                <a:ea typeface="Montserrat" pitchFamily="34" charset="-122"/>
                <a:cs typeface="Montserrat" pitchFamily="34" charset="-120"/>
              </a:rPr>
              <a:t>costs</a:t>
            </a:r>
            <a:r>
              <a:rPr lang="en-US" sz="2100" dirty="0">
                <a:solidFill>
                  <a:srgbClr val="1453AA">
                    <a:alpha val="80000"/>
                  </a:srgbClr>
                </a:solidFill>
                <a:latin typeface="Montserrat" pitchFamily="34" charset="0"/>
                <a:ea typeface="Montserrat" pitchFamily="34" charset="-122"/>
                <a:cs typeface="Montserrat" pitchFamily="34" charset="-120"/>
              </a:rPr>
              <a:t> (costs that cover your entire business such as</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rent, mortgage, utilities, shared items and</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expenses).</a:t>
            </a:r>
            <a:endParaRPr lang="en-US" dirty="0"/>
          </a:p>
        </p:txBody>
      </p:sp>
      <p:sp>
        <p:nvSpPr>
          <p:cNvPr id="9" name="Object 8"/>
          <p:cNvSpPr/>
          <p:nvPr/>
        </p:nvSpPr>
        <p:spPr>
          <a:xfrm>
            <a:off x="2237639" y="5432217"/>
            <a:ext cx="133316" cy="133316"/>
          </a:xfrm>
          <a:prstGeom prst="ellipse">
            <a:avLst/>
          </a:prstGeom>
          <a:solidFill>
            <a:srgbClr val="36578A"/>
          </a:solidFill>
        </p:spPr>
      </p:sp>
      <p:sp>
        <p:nvSpPr>
          <p:cNvPr id="10" name="Object 9"/>
          <p:cNvSpPr/>
          <p:nvPr/>
        </p:nvSpPr>
        <p:spPr>
          <a:xfrm>
            <a:off x="2513971" y="5377042"/>
            <a:ext cx="7818070" cy="812470"/>
          </a:xfrm>
          <a:prstGeom prst="rect">
            <a:avLst/>
          </a:prstGeom>
          <a:noFill/>
        </p:spPr>
        <p:txBody>
          <a:bodyPr wrap="square" lIns="0" tIns="0" rIns="0" bIns="0" rtlCol="0" anchor="t"/>
          <a:lstStyle/>
          <a:p>
            <a:pPr algn="l">
              <a:lnSpc>
                <a:spcPts val="2352"/>
              </a:lnSpc>
              <a:spcAft>
                <a:spcPts val="600"/>
              </a:spcAft>
              <a:buNone/>
            </a:pPr>
            <a:r>
              <a:rPr lang="en-US" sz="2100" dirty="0">
                <a:solidFill>
                  <a:srgbClr val="1453AA">
                    <a:alpha val="80000"/>
                  </a:srgbClr>
                </a:solidFill>
                <a:latin typeface="Montserrat" pitchFamily="34" charset="0"/>
                <a:ea typeface="Montserrat" pitchFamily="34" charset="-122"/>
                <a:cs typeface="Montserrat" pitchFamily="34" charset="-120"/>
              </a:rPr>
              <a:t>Calculate the </a:t>
            </a:r>
            <a:r>
              <a:rPr lang="en-US" sz="2100" b="1" dirty="0">
                <a:solidFill>
                  <a:srgbClr val="36578A"/>
                </a:solidFill>
                <a:latin typeface="Montserrat" pitchFamily="34" charset="0"/>
                <a:ea typeface="Montserrat" pitchFamily="34" charset="-122"/>
                <a:cs typeface="Montserrat" pitchFamily="34" charset="-120"/>
              </a:rPr>
              <a:t>cost per child</a:t>
            </a:r>
            <a:r>
              <a:rPr lang="en-US" sz="2100" dirty="0">
                <a:solidFill>
                  <a:srgbClr val="1453AA">
                    <a:alpha val="80000"/>
                  </a:srgbClr>
                </a:solidFill>
                <a:latin typeface="Montserrat" pitchFamily="34" charset="0"/>
                <a:ea typeface="Montserrat" pitchFamily="34" charset="-122"/>
                <a:cs typeface="Montserrat" pitchFamily="34" charset="-120"/>
              </a:rPr>
              <a:t> (For larger</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organizations, you may want to break down the</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costs by different ages of care).</a:t>
            </a:r>
            <a:endParaRPr lang="en-US" dirty="0"/>
          </a:p>
        </p:txBody>
      </p:sp>
      <p:pic>
        <p:nvPicPr>
          <p:cNvPr id="11" name="Recorded Sound">
            <a:hlinkClick r:id="" action="ppaction://media"/>
            <a:extLst>
              <a:ext uri="{FF2B5EF4-FFF2-40B4-BE49-F238E27FC236}">
                <a16:creationId xmlns:a16="http://schemas.microsoft.com/office/drawing/2014/main" id="{910A0088-C0F0-DCC2-7C66-5167790768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8950" y="618951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659"/>
    </mc:Choice>
    <mc:Fallback>
      <p:transition spd="slow" advTm="15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65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 y="0"/>
            <a:ext cx="9075056" cy="1628368"/>
          </a:xfrm>
          <a:prstGeom prst="rect">
            <a:avLst/>
          </a:prstGeom>
        </p:spPr>
      </p:pic>
      <p:sp>
        <p:nvSpPr>
          <p:cNvPr id="3" name="Object 2"/>
          <p:cNvSpPr/>
          <p:nvPr/>
        </p:nvSpPr>
        <p:spPr>
          <a:xfrm>
            <a:off x="476131" y="352337"/>
            <a:ext cx="11617595" cy="895126"/>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 Pricing:</a:t>
            </a:r>
            <a:br>
              <a:rPr lang="en-US" sz="3800" dirty="0">
                <a:solidFill>
                  <a:srgbClr val="54B91D">
                    <a:alpha val="90000"/>
                  </a:srgbClr>
                </a:solidFill>
                <a:latin typeface="Montserrat" pitchFamily="34" charset="0"/>
                <a:ea typeface="Montserrat" pitchFamily="34" charset="-122"/>
                <a:cs typeface="Montserrat" pitchFamily="34" charset="-120"/>
              </a:rPr>
            </a:br>
            <a:r>
              <a:rPr lang="en-US" sz="3800" dirty="0">
                <a:solidFill>
                  <a:srgbClr val="54B91D">
                    <a:alpha val="90000"/>
                  </a:srgbClr>
                </a:solidFill>
                <a:latin typeface="Montserrat" pitchFamily="34" charset="0"/>
                <a:ea typeface="Montserrat" pitchFamily="34" charset="-122"/>
                <a:cs typeface="Montserrat" pitchFamily="34" charset="-120"/>
              </a:rPr>
              <a:t>Research local market prices</a:t>
            </a:r>
            <a:endParaRPr lang="en-US" dirty="0"/>
          </a:p>
        </p:txBody>
      </p:sp>
      <p:sp>
        <p:nvSpPr>
          <p:cNvPr id="4" name="Object 3"/>
          <p:cNvSpPr/>
          <p:nvPr/>
        </p:nvSpPr>
        <p:spPr>
          <a:xfrm>
            <a:off x="476131" y="1980705"/>
            <a:ext cx="11617595" cy="565834"/>
          </a:xfrm>
          <a:prstGeom prst="rect">
            <a:avLst/>
          </a:prstGeom>
          <a:noFill/>
        </p:spPr>
        <p:txBody>
          <a:bodyPr wrap="square" lIns="0" tIns="0" rIns="0" bIns="0" rtlCol="0" anchor="t"/>
          <a:lstStyle/>
          <a:p>
            <a:pPr algn="l">
              <a:lnSpc>
                <a:spcPts val="2604"/>
              </a:lnSpc>
              <a:spcAft>
                <a:spcPts val="600"/>
              </a:spcAft>
              <a:buNone/>
            </a:pPr>
            <a:r>
              <a:rPr lang="en-US" sz="2300" b="1" dirty="0">
                <a:solidFill>
                  <a:srgbClr val="000000">
                    <a:alpha val="80000"/>
                  </a:srgbClr>
                </a:solidFill>
                <a:latin typeface="Montserrat" pitchFamily="34" charset="0"/>
                <a:ea typeface="Montserrat" pitchFamily="34" charset="-122"/>
                <a:cs typeface="Montserrat" pitchFamily="34" charset="-120"/>
              </a:rPr>
              <a:t>Step 2. Scan the market and look at what the other rates are like in</a:t>
            </a:r>
            <a:br>
              <a:rPr lang="en-US" sz="2300" b="1" dirty="0">
                <a:solidFill>
                  <a:srgbClr val="000000">
                    <a:alpha val="80000"/>
                  </a:srgbClr>
                </a:solidFill>
                <a:latin typeface="Montserrat" pitchFamily="34" charset="0"/>
                <a:ea typeface="Montserrat" pitchFamily="34" charset="-122"/>
                <a:cs typeface="Montserrat" pitchFamily="34" charset="-120"/>
              </a:rPr>
            </a:br>
            <a:r>
              <a:rPr lang="en-US" sz="2300" b="1" dirty="0">
                <a:solidFill>
                  <a:srgbClr val="000000">
                    <a:alpha val="80000"/>
                  </a:srgbClr>
                </a:solidFill>
                <a:latin typeface="Montserrat" pitchFamily="34" charset="0"/>
                <a:ea typeface="Montserrat" pitchFamily="34" charset="-122"/>
                <a:cs typeface="Montserrat" pitchFamily="34" charset="-120"/>
              </a:rPr>
              <a:t>your area</a:t>
            </a:r>
            <a:endParaRPr lang="en-US" dirty="0"/>
          </a:p>
        </p:txBody>
      </p:sp>
      <p:sp>
        <p:nvSpPr>
          <p:cNvPr id="5" name="Object 4"/>
          <p:cNvSpPr/>
          <p:nvPr/>
        </p:nvSpPr>
        <p:spPr>
          <a:xfrm>
            <a:off x="2094803" y="3181528"/>
            <a:ext cx="93319" cy="93321"/>
          </a:xfrm>
          <a:prstGeom prst="ellipse">
            <a:avLst/>
          </a:prstGeom>
          <a:solidFill>
            <a:srgbClr val="36578A"/>
          </a:solidFill>
        </p:spPr>
      </p:sp>
      <p:sp>
        <p:nvSpPr>
          <p:cNvPr id="6" name="Object 5"/>
          <p:cNvSpPr/>
          <p:nvPr/>
        </p:nvSpPr>
        <p:spPr>
          <a:xfrm>
            <a:off x="2288285" y="3096375"/>
            <a:ext cx="7900917" cy="565834"/>
          </a:xfrm>
          <a:prstGeom prst="rect">
            <a:avLst/>
          </a:prstGeom>
          <a:noFill/>
        </p:spPr>
        <p:txBody>
          <a:bodyPr wrap="square" lIns="0" tIns="0" rIns="0" bIns="0" rtlCol="0" anchor="t"/>
          <a:lstStyle/>
          <a:p>
            <a:pPr algn="l">
              <a:lnSpc>
                <a:spcPts val="2604"/>
              </a:lnSpc>
              <a:spcAft>
                <a:spcPts val="600"/>
              </a:spcAft>
              <a:buNone/>
            </a:pPr>
            <a:r>
              <a:rPr lang="en-US" sz="2300" dirty="0">
                <a:solidFill>
                  <a:srgbClr val="1453AA">
                    <a:alpha val="80000"/>
                  </a:srgbClr>
                </a:solidFill>
                <a:latin typeface="Montserrat" pitchFamily="34" charset="0"/>
                <a:ea typeface="Montserrat" pitchFamily="34" charset="-122"/>
                <a:cs typeface="Montserrat" pitchFamily="34" charset="-120"/>
              </a:rPr>
              <a:t>Review </a:t>
            </a:r>
            <a:r>
              <a:rPr lang="en-US" sz="2300" b="1" dirty="0">
                <a:solidFill>
                  <a:srgbClr val="36578A"/>
                </a:solidFill>
                <a:latin typeface="Montserrat" pitchFamily="34" charset="0"/>
                <a:ea typeface="Montserrat" pitchFamily="34" charset="-122"/>
                <a:cs typeface="Montserrat" pitchFamily="34" charset="-120"/>
              </a:rPr>
              <a:t>local market prices</a:t>
            </a:r>
            <a:r>
              <a:rPr lang="en-US" sz="2300" dirty="0">
                <a:solidFill>
                  <a:srgbClr val="1453AA">
                    <a:alpha val="80000"/>
                  </a:srgbClr>
                </a:solidFill>
                <a:latin typeface="Montserrat" pitchFamily="34" charset="0"/>
                <a:ea typeface="Montserrat" pitchFamily="34" charset="-122"/>
                <a:cs typeface="Montserrat" pitchFamily="34" charset="-120"/>
              </a:rPr>
              <a:t> rather than just the</a:t>
            </a:r>
            <a:br>
              <a:rPr lang="en-US" sz="2300" dirty="0">
                <a:solidFill>
                  <a:srgbClr val="1453AA">
                    <a:alpha val="80000"/>
                  </a:srgbClr>
                </a:solidFill>
                <a:latin typeface="Montserrat" pitchFamily="34" charset="0"/>
                <a:ea typeface="Montserrat" pitchFamily="34" charset="-122"/>
                <a:cs typeface="Montserrat" pitchFamily="34" charset="-120"/>
              </a:rPr>
            </a:br>
            <a:r>
              <a:rPr lang="en-US" sz="2300" dirty="0">
                <a:solidFill>
                  <a:srgbClr val="1453AA">
                    <a:alpha val="80000"/>
                  </a:srgbClr>
                </a:solidFill>
                <a:latin typeface="Montserrat" pitchFamily="34" charset="0"/>
                <a:ea typeface="Montserrat" pitchFamily="34" charset="-122"/>
                <a:cs typeface="Montserrat" pitchFamily="34" charset="-120"/>
              </a:rPr>
              <a:t>national market.</a:t>
            </a:r>
            <a:endParaRPr lang="en-US" dirty="0"/>
          </a:p>
        </p:txBody>
      </p:sp>
      <p:sp>
        <p:nvSpPr>
          <p:cNvPr id="7" name="Object 6"/>
          <p:cNvSpPr/>
          <p:nvPr/>
        </p:nvSpPr>
        <p:spPr>
          <a:xfrm>
            <a:off x="2094803" y="4052020"/>
            <a:ext cx="93319" cy="93321"/>
          </a:xfrm>
          <a:prstGeom prst="ellipse">
            <a:avLst/>
          </a:prstGeom>
          <a:solidFill>
            <a:srgbClr val="36578A"/>
          </a:solidFill>
        </p:spPr>
      </p:sp>
      <p:sp>
        <p:nvSpPr>
          <p:cNvPr id="8" name="Object 7"/>
          <p:cNvSpPr/>
          <p:nvPr/>
        </p:nvSpPr>
        <p:spPr>
          <a:xfrm>
            <a:off x="2288285" y="3966933"/>
            <a:ext cx="7900917" cy="565834"/>
          </a:xfrm>
          <a:prstGeom prst="rect">
            <a:avLst/>
          </a:prstGeom>
          <a:noFill/>
        </p:spPr>
        <p:txBody>
          <a:bodyPr wrap="square" lIns="0" tIns="0" rIns="0" bIns="0" rtlCol="0" anchor="t"/>
          <a:lstStyle/>
          <a:p>
            <a:pPr algn="l">
              <a:lnSpc>
                <a:spcPts val="2604"/>
              </a:lnSpc>
              <a:spcAft>
                <a:spcPts val="600"/>
              </a:spcAft>
              <a:buNone/>
            </a:pPr>
            <a:r>
              <a:rPr lang="en-US" sz="2300" b="1" dirty="0">
                <a:solidFill>
                  <a:srgbClr val="36578A"/>
                </a:solidFill>
                <a:latin typeface="Montserrat" pitchFamily="34" charset="0"/>
                <a:ea typeface="Montserrat" pitchFamily="34" charset="-122"/>
                <a:cs typeface="Montserrat" pitchFamily="34" charset="-120"/>
              </a:rPr>
              <a:t>Supply and demand</a:t>
            </a:r>
            <a:r>
              <a:rPr lang="en-US" sz="2300" dirty="0">
                <a:solidFill>
                  <a:srgbClr val="1453AA">
                    <a:alpha val="80000"/>
                  </a:srgbClr>
                </a:solidFill>
                <a:latin typeface="Montserrat" pitchFamily="34" charset="0"/>
                <a:ea typeface="Montserrat" pitchFamily="34" charset="-122"/>
                <a:cs typeface="Montserrat" pitchFamily="34" charset="-120"/>
              </a:rPr>
              <a:t> can greatly affect the local</a:t>
            </a:r>
            <a:br>
              <a:rPr lang="en-US" sz="2300" dirty="0">
                <a:solidFill>
                  <a:srgbClr val="1453AA">
                    <a:alpha val="80000"/>
                  </a:srgbClr>
                </a:solidFill>
                <a:latin typeface="Montserrat" pitchFamily="34" charset="0"/>
                <a:ea typeface="Montserrat" pitchFamily="34" charset="-122"/>
                <a:cs typeface="Montserrat" pitchFamily="34" charset="-120"/>
              </a:rPr>
            </a:br>
            <a:r>
              <a:rPr lang="en-US" sz="2300" dirty="0">
                <a:solidFill>
                  <a:srgbClr val="1453AA">
                    <a:alpha val="80000"/>
                  </a:srgbClr>
                </a:solidFill>
                <a:latin typeface="Montserrat" pitchFamily="34" charset="0"/>
                <a:ea typeface="Montserrat" pitchFamily="34" charset="-122"/>
                <a:cs typeface="Montserrat" pitchFamily="34" charset="-120"/>
              </a:rPr>
              <a:t>market.</a:t>
            </a:r>
            <a:endParaRPr lang="en-US" dirty="0"/>
          </a:p>
        </p:txBody>
      </p:sp>
      <p:sp>
        <p:nvSpPr>
          <p:cNvPr id="9" name="Object 8"/>
          <p:cNvSpPr/>
          <p:nvPr/>
        </p:nvSpPr>
        <p:spPr>
          <a:xfrm>
            <a:off x="2094803" y="4922597"/>
            <a:ext cx="93319" cy="93322"/>
          </a:xfrm>
          <a:prstGeom prst="ellipse">
            <a:avLst/>
          </a:prstGeom>
          <a:solidFill>
            <a:srgbClr val="36578A"/>
          </a:solidFill>
        </p:spPr>
      </p:sp>
      <p:sp>
        <p:nvSpPr>
          <p:cNvPr id="10" name="Object 9"/>
          <p:cNvSpPr/>
          <p:nvPr/>
        </p:nvSpPr>
        <p:spPr>
          <a:xfrm>
            <a:off x="2288285" y="4837490"/>
            <a:ext cx="7900917" cy="565834"/>
          </a:xfrm>
          <a:prstGeom prst="rect">
            <a:avLst/>
          </a:prstGeom>
          <a:noFill/>
        </p:spPr>
        <p:txBody>
          <a:bodyPr wrap="square" lIns="0" tIns="0" rIns="0" bIns="0" rtlCol="0" anchor="t"/>
          <a:lstStyle/>
          <a:p>
            <a:pPr algn="l">
              <a:lnSpc>
                <a:spcPts val="2604"/>
              </a:lnSpc>
              <a:spcAft>
                <a:spcPts val="600"/>
              </a:spcAft>
              <a:buNone/>
            </a:pPr>
            <a:r>
              <a:rPr lang="en-US" sz="2300" dirty="0">
                <a:solidFill>
                  <a:srgbClr val="1453AA">
                    <a:alpha val="80000"/>
                  </a:srgbClr>
                </a:solidFill>
                <a:latin typeface="Montserrat" pitchFamily="34" charset="0"/>
                <a:ea typeface="Montserrat" pitchFamily="34" charset="-122"/>
                <a:cs typeface="Montserrat" pitchFamily="34" charset="-120"/>
              </a:rPr>
              <a:t>When possible, compare your rates to</a:t>
            </a:r>
            <a:br>
              <a:rPr lang="en-US" sz="2300" b="1" dirty="0">
                <a:solidFill>
                  <a:srgbClr val="36578A"/>
                </a:solidFill>
                <a:latin typeface="Montserrat" pitchFamily="34" charset="0"/>
                <a:ea typeface="Montserrat" pitchFamily="34" charset="-122"/>
                <a:cs typeface="Montserrat" pitchFamily="34" charset="-120"/>
              </a:rPr>
            </a:br>
            <a:r>
              <a:rPr lang="en-US" sz="2300" b="1" dirty="0">
                <a:solidFill>
                  <a:srgbClr val="36578A"/>
                </a:solidFill>
                <a:latin typeface="Montserrat" pitchFamily="34" charset="0"/>
                <a:ea typeface="Montserrat" pitchFamily="34" charset="-122"/>
                <a:cs typeface="Montserrat" pitchFamily="34" charset="-120"/>
              </a:rPr>
              <a:t>comparable child care providers.</a:t>
            </a:r>
            <a:endParaRPr lang="en-US" dirty="0"/>
          </a:p>
        </p:txBody>
      </p:sp>
      <p:sp>
        <p:nvSpPr>
          <p:cNvPr id="11" name="Object 10"/>
          <p:cNvSpPr/>
          <p:nvPr/>
        </p:nvSpPr>
        <p:spPr>
          <a:xfrm>
            <a:off x="2094803" y="5793176"/>
            <a:ext cx="93319" cy="93321"/>
          </a:xfrm>
          <a:prstGeom prst="ellipse">
            <a:avLst/>
          </a:prstGeom>
          <a:solidFill>
            <a:srgbClr val="36578A"/>
          </a:solidFill>
        </p:spPr>
      </p:sp>
      <p:sp>
        <p:nvSpPr>
          <p:cNvPr id="12" name="Object 11"/>
          <p:cNvSpPr/>
          <p:nvPr/>
        </p:nvSpPr>
        <p:spPr>
          <a:xfrm>
            <a:off x="2288285" y="5708048"/>
            <a:ext cx="7900917" cy="565834"/>
          </a:xfrm>
          <a:prstGeom prst="rect">
            <a:avLst/>
          </a:prstGeom>
          <a:noFill/>
        </p:spPr>
        <p:txBody>
          <a:bodyPr wrap="square" lIns="0" tIns="0" rIns="0" bIns="0" rtlCol="0" anchor="t"/>
          <a:lstStyle/>
          <a:p>
            <a:pPr algn="l">
              <a:lnSpc>
                <a:spcPts val="2604"/>
              </a:lnSpc>
              <a:spcAft>
                <a:spcPts val="600"/>
              </a:spcAft>
              <a:buNone/>
            </a:pPr>
            <a:r>
              <a:rPr lang="en-US" sz="2300" dirty="0">
                <a:solidFill>
                  <a:srgbClr val="1453AA">
                    <a:alpha val="80000"/>
                  </a:srgbClr>
                </a:solidFill>
                <a:latin typeface="Montserrat" pitchFamily="34" charset="0"/>
                <a:ea typeface="Montserrat" pitchFamily="34" charset="-122"/>
                <a:cs typeface="Montserrat" pitchFamily="34" charset="-120"/>
              </a:rPr>
              <a:t>Start with the Virginia Department of</a:t>
            </a:r>
            <a:br>
              <a:rPr lang="en-US" sz="2300" dirty="0">
                <a:solidFill>
                  <a:srgbClr val="1453AA">
                    <a:alpha val="80000"/>
                  </a:srgbClr>
                </a:solidFill>
                <a:latin typeface="Montserrat" pitchFamily="34" charset="0"/>
                <a:ea typeface="Montserrat" pitchFamily="34" charset="-122"/>
                <a:cs typeface="Montserrat" pitchFamily="34" charset="-120"/>
              </a:rPr>
            </a:br>
            <a:r>
              <a:rPr lang="en-US" sz="2300" dirty="0">
                <a:solidFill>
                  <a:srgbClr val="1453AA">
                    <a:alpha val="80000"/>
                  </a:srgbClr>
                </a:solidFill>
                <a:latin typeface="Montserrat" pitchFamily="34" charset="0"/>
                <a:ea typeface="Montserrat" pitchFamily="34" charset="-122"/>
                <a:cs typeface="Montserrat" pitchFamily="34" charset="-120"/>
              </a:rPr>
              <a:t>Social Services Market Rate Survey</a:t>
            </a:r>
            <a:endParaRPr lang="en-US" dirty="0"/>
          </a:p>
        </p:txBody>
      </p:sp>
      <p:pic>
        <p:nvPicPr>
          <p:cNvPr id="13" name="Recorded Sound">
            <a:hlinkClick r:id="" action="ppaction://media"/>
            <a:extLst>
              <a:ext uri="{FF2B5EF4-FFF2-40B4-BE49-F238E27FC236}">
                <a16:creationId xmlns:a16="http://schemas.microsoft.com/office/drawing/2014/main" id="{FBF615B3-485A-5F57-0405-2BC514305E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4126" y="6248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642"/>
    </mc:Choice>
    <mc:Fallback>
      <p:transition spd="slow" advTm="14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4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 y="0"/>
            <a:ext cx="7141964" cy="1628368"/>
          </a:xfrm>
          <a:prstGeom prst="rect">
            <a:avLst/>
          </a:prstGeom>
        </p:spPr>
      </p:pic>
      <p:sp>
        <p:nvSpPr>
          <p:cNvPr id="3" name="Object 2"/>
          <p:cNvSpPr/>
          <p:nvPr/>
        </p:nvSpPr>
        <p:spPr>
          <a:xfrm>
            <a:off x="476131" y="352337"/>
            <a:ext cx="11617595" cy="895126"/>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a:t>
            </a:r>
            <a:br>
              <a:rPr lang="en-US" sz="3800" dirty="0">
                <a:solidFill>
                  <a:srgbClr val="54B91D">
                    <a:alpha val="90000"/>
                  </a:srgbClr>
                </a:solidFill>
                <a:latin typeface="Montserrat" pitchFamily="34" charset="0"/>
                <a:ea typeface="Montserrat" pitchFamily="34" charset="-122"/>
                <a:cs typeface="Montserrat" pitchFamily="34" charset="-120"/>
              </a:rPr>
            </a:br>
            <a:r>
              <a:rPr lang="en-US" sz="3800" dirty="0">
                <a:solidFill>
                  <a:srgbClr val="54B91D">
                    <a:alpha val="90000"/>
                  </a:srgbClr>
                </a:solidFill>
                <a:latin typeface="Montserrat" pitchFamily="34" charset="0"/>
                <a:ea typeface="Montserrat" pitchFamily="34" charset="-122"/>
                <a:cs typeface="Montserrat" pitchFamily="34" charset="-120"/>
              </a:rPr>
              <a:t>Pricing: Assess your rate</a:t>
            </a:r>
            <a:endParaRPr lang="en-US" dirty="0"/>
          </a:p>
        </p:txBody>
      </p:sp>
      <p:sp>
        <p:nvSpPr>
          <p:cNvPr id="4" name="Object 3"/>
          <p:cNvSpPr/>
          <p:nvPr/>
        </p:nvSpPr>
        <p:spPr>
          <a:xfrm>
            <a:off x="476131" y="1980705"/>
            <a:ext cx="11617595" cy="565834"/>
          </a:xfrm>
          <a:prstGeom prst="rect">
            <a:avLst/>
          </a:prstGeom>
          <a:noFill/>
        </p:spPr>
        <p:txBody>
          <a:bodyPr wrap="square" lIns="0" tIns="0" rIns="0" bIns="0" rtlCol="0" anchor="t"/>
          <a:lstStyle/>
          <a:p>
            <a:pPr algn="l">
              <a:lnSpc>
                <a:spcPts val="2604"/>
              </a:lnSpc>
              <a:spcAft>
                <a:spcPts val="600"/>
              </a:spcAft>
              <a:buNone/>
            </a:pPr>
            <a:r>
              <a:rPr lang="en-US" sz="2300" b="1" dirty="0">
                <a:solidFill>
                  <a:srgbClr val="000000">
                    <a:alpha val="80000"/>
                  </a:srgbClr>
                </a:solidFill>
                <a:latin typeface="Montserrat" pitchFamily="34" charset="0"/>
                <a:ea typeface="Montserrat" pitchFamily="34" charset="-122"/>
                <a:cs typeface="Montserrat" pitchFamily="34" charset="-120"/>
              </a:rPr>
              <a:t>Step 3. Assess how much care is costing you versus the going market</a:t>
            </a:r>
            <a:br>
              <a:rPr lang="en-US" sz="2300" b="1" dirty="0">
                <a:solidFill>
                  <a:srgbClr val="000000">
                    <a:alpha val="80000"/>
                  </a:srgbClr>
                </a:solidFill>
                <a:latin typeface="Montserrat" pitchFamily="34" charset="0"/>
                <a:ea typeface="Montserrat" pitchFamily="34" charset="-122"/>
                <a:cs typeface="Montserrat" pitchFamily="34" charset="-120"/>
              </a:rPr>
            </a:br>
            <a:r>
              <a:rPr lang="en-US" sz="2300" b="1" dirty="0">
                <a:solidFill>
                  <a:srgbClr val="000000">
                    <a:alpha val="80000"/>
                  </a:srgbClr>
                </a:solidFill>
                <a:latin typeface="Montserrat" pitchFamily="34" charset="0"/>
                <a:ea typeface="Montserrat" pitchFamily="34" charset="-122"/>
                <a:cs typeface="Montserrat" pitchFamily="34" charset="-120"/>
              </a:rPr>
              <a:t>rate in your area</a:t>
            </a:r>
            <a:endParaRPr lang="en-US" dirty="0"/>
          </a:p>
        </p:txBody>
      </p:sp>
      <p:sp>
        <p:nvSpPr>
          <p:cNvPr id="5" name="Object 4"/>
          <p:cNvSpPr/>
          <p:nvPr/>
        </p:nvSpPr>
        <p:spPr>
          <a:xfrm>
            <a:off x="2142417" y="3322750"/>
            <a:ext cx="106652" cy="106653"/>
          </a:xfrm>
          <a:prstGeom prst="ellipse">
            <a:avLst/>
          </a:prstGeom>
          <a:solidFill>
            <a:srgbClr val="36578A"/>
          </a:solidFill>
        </p:spPr>
      </p:sp>
      <p:sp>
        <p:nvSpPr>
          <p:cNvPr id="6" name="Object 5"/>
          <p:cNvSpPr/>
          <p:nvPr/>
        </p:nvSpPr>
        <p:spPr>
          <a:xfrm>
            <a:off x="2363514" y="3267591"/>
            <a:ext cx="7873301" cy="444516"/>
          </a:xfrm>
          <a:prstGeom prst="rect">
            <a:avLst/>
          </a:prstGeom>
          <a:noFill/>
        </p:spPr>
        <p:txBody>
          <a:bodyPr wrap="square" lIns="0" tIns="0" rIns="0" bIns="0" rtlCol="0" anchor="t"/>
          <a:lstStyle/>
          <a:p>
            <a:pPr algn="l">
              <a:lnSpc>
                <a:spcPts val="2016"/>
              </a:lnSpc>
              <a:spcAft>
                <a:spcPts val="600"/>
              </a:spcAft>
              <a:buNone/>
            </a:pPr>
            <a:r>
              <a:rPr lang="en-US" sz="1800" dirty="0">
                <a:solidFill>
                  <a:srgbClr val="1453AA">
                    <a:alpha val="80000"/>
                  </a:srgbClr>
                </a:solidFill>
                <a:latin typeface="Montserrat" pitchFamily="34" charset="0"/>
                <a:ea typeface="Montserrat" pitchFamily="34" charset="-122"/>
                <a:cs typeface="Montserrat" pitchFamily="34" charset="-120"/>
              </a:rPr>
              <a:t>So far, you </a:t>
            </a:r>
            <a:r>
              <a:rPr lang="en-US" sz="1800" b="1" dirty="0">
                <a:solidFill>
                  <a:srgbClr val="36578A"/>
                </a:solidFill>
                <a:latin typeface="Montserrat" pitchFamily="34" charset="0"/>
                <a:ea typeface="Montserrat" pitchFamily="34" charset="-122"/>
                <a:cs typeface="Montserrat" pitchFamily="34" charset="-120"/>
              </a:rPr>
              <a:t>know how much it costs</a:t>
            </a:r>
            <a:r>
              <a:rPr lang="en-US" sz="1800" dirty="0">
                <a:solidFill>
                  <a:srgbClr val="1453AA">
                    <a:alpha val="80000"/>
                  </a:srgbClr>
                </a:solidFill>
                <a:latin typeface="Montserrat" pitchFamily="34" charset="0"/>
                <a:ea typeface="Montserrat" pitchFamily="34" charset="-122"/>
                <a:cs typeface="Montserrat" pitchFamily="34" charset="-120"/>
              </a:rPr>
              <a:t> to care for children and</a:t>
            </a:r>
            <a:br>
              <a:rPr lang="en-US" sz="1800" dirty="0">
                <a:solidFill>
                  <a:srgbClr val="1453AA">
                    <a:alpha val="80000"/>
                  </a:srgbClr>
                </a:solidFill>
                <a:latin typeface="Montserrat" pitchFamily="34" charset="0"/>
                <a:ea typeface="Montserrat" pitchFamily="34" charset="-122"/>
                <a:cs typeface="Montserrat" pitchFamily="34" charset="-120"/>
              </a:rPr>
            </a:br>
            <a:r>
              <a:rPr lang="en-US" sz="1800" dirty="0">
                <a:solidFill>
                  <a:srgbClr val="1453AA">
                    <a:alpha val="80000"/>
                  </a:srgbClr>
                </a:solidFill>
                <a:latin typeface="Montserrat" pitchFamily="34" charset="0"/>
                <a:ea typeface="Montserrat" pitchFamily="34" charset="-122"/>
                <a:cs typeface="Montserrat" pitchFamily="34" charset="-120"/>
              </a:rPr>
              <a:t>also </a:t>
            </a:r>
            <a:r>
              <a:rPr lang="en-US" sz="1800" b="1" dirty="0">
                <a:solidFill>
                  <a:srgbClr val="36578A"/>
                </a:solidFill>
                <a:latin typeface="Montserrat" pitchFamily="34" charset="0"/>
                <a:ea typeface="Montserrat" pitchFamily="34" charset="-122"/>
                <a:cs typeface="Montserrat" pitchFamily="34" charset="-120"/>
              </a:rPr>
              <a:t>what parents are paying</a:t>
            </a:r>
            <a:r>
              <a:rPr lang="en-US" sz="1800" dirty="0">
                <a:solidFill>
                  <a:srgbClr val="1453AA">
                    <a:alpha val="80000"/>
                  </a:srgbClr>
                </a:solidFill>
                <a:latin typeface="Montserrat" pitchFamily="34" charset="0"/>
                <a:ea typeface="Montserrat" pitchFamily="34" charset="-122"/>
                <a:cs typeface="Montserrat" pitchFamily="34" charset="-120"/>
              </a:rPr>
              <a:t> for care in your local market.</a:t>
            </a:r>
            <a:endParaRPr lang="en-US" dirty="0"/>
          </a:p>
        </p:txBody>
      </p:sp>
      <p:sp>
        <p:nvSpPr>
          <p:cNvPr id="7" name="Object 6"/>
          <p:cNvSpPr/>
          <p:nvPr/>
        </p:nvSpPr>
        <p:spPr>
          <a:xfrm>
            <a:off x="2142417" y="4119578"/>
            <a:ext cx="106652" cy="106653"/>
          </a:xfrm>
          <a:prstGeom prst="ellipse">
            <a:avLst/>
          </a:prstGeom>
          <a:solidFill>
            <a:srgbClr val="36578A"/>
          </a:solidFill>
        </p:spPr>
      </p:sp>
      <p:sp>
        <p:nvSpPr>
          <p:cNvPr id="8" name="Object 7"/>
          <p:cNvSpPr/>
          <p:nvPr/>
        </p:nvSpPr>
        <p:spPr>
          <a:xfrm>
            <a:off x="2363514" y="4064444"/>
            <a:ext cx="7873301" cy="444516"/>
          </a:xfrm>
          <a:prstGeom prst="rect">
            <a:avLst/>
          </a:prstGeom>
          <a:noFill/>
        </p:spPr>
        <p:txBody>
          <a:bodyPr wrap="square" lIns="0" tIns="0" rIns="0" bIns="0" rtlCol="0" anchor="t"/>
          <a:lstStyle/>
          <a:p>
            <a:pPr algn="l">
              <a:lnSpc>
                <a:spcPts val="2016"/>
              </a:lnSpc>
              <a:spcAft>
                <a:spcPts val="600"/>
              </a:spcAft>
              <a:buNone/>
            </a:pPr>
            <a:r>
              <a:rPr lang="en-US" sz="1800" dirty="0">
                <a:solidFill>
                  <a:srgbClr val="1453AA">
                    <a:alpha val="80000"/>
                  </a:srgbClr>
                </a:solidFill>
                <a:latin typeface="Montserrat" pitchFamily="34" charset="0"/>
                <a:ea typeface="Montserrat" pitchFamily="34" charset="-122"/>
                <a:cs typeface="Montserrat" pitchFamily="34" charset="-120"/>
              </a:rPr>
              <a:t>Calculate a third rate amount by adding your </a:t>
            </a:r>
            <a:r>
              <a:rPr lang="en-US" sz="1800" b="1" dirty="0">
                <a:solidFill>
                  <a:srgbClr val="36578A"/>
                </a:solidFill>
                <a:latin typeface="Montserrat" pitchFamily="34" charset="0"/>
                <a:ea typeface="Montserrat" pitchFamily="34" charset="-122"/>
                <a:cs typeface="Montserrat" pitchFamily="34" charset="-120"/>
              </a:rPr>
              <a:t>cost of care</a:t>
            </a:r>
            <a:br>
              <a:rPr lang="en-US" sz="1800" b="1" dirty="0">
                <a:solidFill>
                  <a:srgbClr val="36578A"/>
                </a:solidFill>
                <a:latin typeface="Montserrat" pitchFamily="34" charset="0"/>
                <a:ea typeface="Montserrat" pitchFamily="34" charset="-122"/>
                <a:cs typeface="Montserrat" pitchFamily="34" charset="-120"/>
              </a:rPr>
            </a:br>
            <a:r>
              <a:rPr lang="en-US" sz="1800" b="1" dirty="0">
                <a:solidFill>
                  <a:srgbClr val="36578A"/>
                </a:solidFill>
                <a:latin typeface="Montserrat" pitchFamily="34" charset="0"/>
                <a:ea typeface="Montserrat" pitchFamily="34" charset="-122"/>
                <a:cs typeface="Montserrat" pitchFamily="34" charset="-120"/>
              </a:rPr>
              <a:t>with your profit margin</a:t>
            </a:r>
            <a:r>
              <a:rPr lang="en-US" sz="1800" dirty="0">
                <a:solidFill>
                  <a:srgbClr val="1453AA">
                    <a:alpha val="80000"/>
                  </a:srgbClr>
                </a:solidFill>
                <a:latin typeface="Montserrat" pitchFamily="34" charset="0"/>
                <a:ea typeface="Montserrat" pitchFamily="34" charset="-122"/>
                <a:cs typeface="Montserrat" pitchFamily="34" charset="-120"/>
              </a:rPr>
              <a:t>.</a:t>
            </a:r>
            <a:endParaRPr lang="en-US" dirty="0"/>
          </a:p>
        </p:txBody>
      </p:sp>
      <p:sp>
        <p:nvSpPr>
          <p:cNvPr id="9" name="Object 8"/>
          <p:cNvSpPr/>
          <p:nvPr/>
        </p:nvSpPr>
        <p:spPr>
          <a:xfrm>
            <a:off x="2142417" y="4916407"/>
            <a:ext cx="106652" cy="106654"/>
          </a:xfrm>
          <a:prstGeom prst="ellipse">
            <a:avLst/>
          </a:prstGeom>
          <a:solidFill>
            <a:srgbClr val="36578A"/>
          </a:solidFill>
        </p:spPr>
      </p:sp>
      <p:sp>
        <p:nvSpPr>
          <p:cNvPr id="10" name="Object 9"/>
          <p:cNvSpPr/>
          <p:nvPr/>
        </p:nvSpPr>
        <p:spPr>
          <a:xfrm>
            <a:off x="2363514" y="4861297"/>
            <a:ext cx="7873301" cy="444516"/>
          </a:xfrm>
          <a:prstGeom prst="rect">
            <a:avLst/>
          </a:prstGeom>
          <a:noFill/>
        </p:spPr>
        <p:txBody>
          <a:bodyPr wrap="square" lIns="0" tIns="0" rIns="0" bIns="0" rtlCol="0" anchor="t"/>
          <a:lstStyle/>
          <a:p>
            <a:pPr algn="l">
              <a:lnSpc>
                <a:spcPts val="2016"/>
              </a:lnSpc>
              <a:spcAft>
                <a:spcPts val="600"/>
              </a:spcAft>
              <a:buNone/>
            </a:pPr>
            <a:r>
              <a:rPr lang="en-US" sz="1800" dirty="0">
                <a:solidFill>
                  <a:srgbClr val="1453AA">
                    <a:alpha val="80000"/>
                  </a:srgbClr>
                </a:solidFill>
                <a:latin typeface="Montserrat" pitchFamily="34" charset="0"/>
                <a:ea typeface="Montserrat" pitchFamily="34" charset="-122"/>
                <a:cs typeface="Montserrat" pitchFamily="34" charset="-120"/>
              </a:rPr>
              <a:t>Profit margin can be calculated by taking </a:t>
            </a:r>
            <a:r>
              <a:rPr lang="en-US" sz="1800" b="1" dirty="0">
                <a:solidFill>
                  <a:srgbClr val="36578A"/>
                </a:solidFill>
                <a:latin typeface="Montserrat" pitchFamily="34" charset="0"/>
                <a:ea typeface="Montserrat" pitchFamily="34" charset="-122"/>
                <a:cs typeface="Montserrat" pitchFamily="34" charset="-120"/>
              </a:rPr>
              <a:t>15-20% </a:t>
            </a:r>
            <a:r>
              <a:rPr lang="en-US" sz="1800" dirty="0">
                <a:solidFill>
                  <a:srgbClr val="1453AA">
                    <a:alpha val="80000"/>
                  </a:srgbClr>
                </a:solidFill>
                <a:latin typeface="Montserrat" pitchFamily="34" charset="0"/>
                <a:ea typeface="Montserrat" pitchFamily="34" charset="-122"/>
                <a:cs typeface="Montserrat" pitchFamily="34" charset="-120"/>
              </a:rPr>
              <a:t>of your</a:t>
            </a:r>
            <a:br>
              <a:rPr lang="en-US" sz="1800" dirty="0">
                <a:solidFill>
                  <a:srgbClr val="1453AA">
                    <a:alpha val="80000"/>
                  </a:srgbClr>
                </a:solidFill>
                <a:latin typeface="Montserrat" pitchFamily="34" charset="0"/>
                <a:ea typeface="Montserrat" pitchFamily="34" charset="-122"/>
                <a:cs typeface="Montserrat" pitchFamily="34" charset="-120"/>
              </a:rPr>
            </a:br>
            <a:r>
              <a:rPr lang="en-US" sz="1800" dirty="0">
                <a:solidFill>
                  <a:srgbClr val="1453AA">
                    <a:alpha val="80000"/>
                  </a:srgbClr>
                </a:solidFill>
                <a:latin typeface="Montserrat" pitchFamily="34" charset="0"/>
                <a:ea typeface="Montserrat" pitchFamily="34" charset="-122"/>
                <a:cs typeface="Montserrat" pitchFamily="34" charset="-120"/>
              </a:rPr>
              <a:t>costs.</a:t>
            </a:r>
            <a:endParaRPr lang="en-US" dirty="0"/>
          </a:p>
        </p:txBody>
      </p:sp>
      <p:sp>
        <p:nvSpPr>
          <p:cNvPr id="11" name="Object 10"/>
          <p:cNvSpPr/>
          <p:nvPr/>
        </p:nvSpPr>
        <p:spPr>
          <a:xfrm>
            <a:off x="2142417" y="5713237"/>
            <a:ext cx="106652" cy="106654"/>
          </a:xfrm>
          <a:prstGeom prst="ellipse">
            <a:avLst/>
          </a:prstGeom>
          <a:solidFill>
            <a:srgbClr val="36578A"/>
          </a:solidFill>
        </p:spPr>
      </p:sp>
      <p:sp>
        <p:nvSpPr>
          <p:cNvPr id="12" name="Object 11"/>
          <p:cNvSpPr/>
          <p:nvPr/>
        </p:nvSpPr>
        <p:spPr>
          <a:xfrm>
            <a:off x="2363514" y="5658150"/>
            <a:ext cx="7873301" cy="444516"/>
          </a:xfrm>
          <a:prstGeom prst="rect">
            <a:avLst/>
          </a:prstGeom>
          <a:noFill/>
        </p:spPr>
        <p:txBody>
          <a:bodyPr wrap="square" lIns="0" tIns="0" rIns="0" bIns="0" rtlCol="0" anchor="t"/>
          <a:lstStyle/>
          <a:p>
            <a:pPr algn="l">
              <a:lnSpc>
                <a:spcPts val="2016"/>
              </a:lnSpc>
              <a:spcAft>
                <a:spcPts val="600"/>
              </a:spcAft>
              <a:buNone/>
            </a:pPr>
            <a:r>
              <a:rPr lang="en-US" sz="1800" b="1" dirty="0">
                <a:solidFill>
                  <a:srgbClr val="36578A"/>
                </a:solidFill>
                <a:latin typeface="Montserrat" pitchFamily="34" charset="0"/>
                <a:ea typeface="Montserrat" pitchFamily="34" charset="-122"/>
                <a:cs typeface="Montserrat" pitchFamily="34" charset="-120"/>
              </a:rPr>
              <a:t>Profit is important</a:t>
            </a:r>
            <a:r>
              <a:rPr lang="en-US" sz="1800" dirty="0">
                <a:solidFill>
                  <a:srgbClr val="1453AA">
                    <a:alpha val="80000"/>
                  </a:srgbClr>
                </a:solidFill>
                <a:latin typeface="Montserrat" pitchFamily="34" charset="0"/>
                <a:ea typeface="Montserrat" pitchFamily="34" charset="-122"/>
                <a:cs typeface="Montserrat" pitchFamily="34" charset="-120"/>
              </a:rPr>
              <a:t> to the long-term viability of your</a:t>
            </a:r>
            <a:br>
              <a:rPr lang="en-US" sz="1800" dirty="0">
                <a:solidFill>
                  <a:srgbClr val="1453AA">
                    <a:alpha val="80000"/>
                  </a:srgbClr>
                </a:solidFill>
                <a:latin typeface="Montserrat" pitchFamily="34" charset="0"/>
                <a:ea typeface="Montserrat" pitchFamily="34" charset="-122"/>
                <a:cs typeface="Montserrat" pitchFamily="34" charset="-120"/>
              </a:rPr>
            </a:br>
            <a:r>
              <a:rPr lang="en-US" sz="1800" dirty="0">
                <a:solidFill>
                  <a:srgbClr val="1453AA">
                    <a:alpha val="80000"/>
                  </a:srgbClr>
                </a:solidFill>
                <a:latin typeface="Montserrat" pitchFamily="34" charset="0"/>
                <a:ea typeface="Montserrat" pitchFamily="34" charset="-122"/>
                <a:cs typeface="Montserrat" pitchFamily="34" charset="-120"/>
              </a:rPr>
              <a:t>business, your employees, and the children that you serve.</a:t>
            </a:r>
            <a:endParaRPr lang="en-US" dirty="0"/>
          </a:p>
        </p:txBody>
      </p:sp>
      <p:pic>
        <p:nvPicPr>
          <p:cNvPr id="13" name="Recorded Sound">
            <a:hlinkClick r:id="" action="ppaction://media"/>
            <a:extLst>
              <a:ext uri="{FF2B5EF4-FFF2-40B4-BE49-F238E27FC236}">
                <a16:creationId xmlns:a16="http://schemas.microsoft.com/office/drawing/2014/main" id="{17535106-E501-A89F-5A24-355ACDB7A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83471" y="586828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668"/>
    </mc:Choice>
    <mc:Fallback>
      <p:transition spd="slow" advTm="11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6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 y="0"/>
            <a:ext cx="7141964" cy="1628368"/>
          </a:xfrm>
          <a:prstGeom prst="rect">
            <a:avLst/>
          </a:prstGeom>
        </p:spPr>
      </p:pic>
      <p:sp>
        <p:nvSpPr>
          <p:cNvPr id="3" name="Object 2"/>
          <p:cNvSpPr/>
          <p:nvPr/>
        </p:nvSpPr>
        <p:spPr>
          <a:xfrm>
            <a:off x="476131" y="352337"/>
            <a:ext cx="11617595" cy="895126"/>
          </a:xfrm>
          <a:prstGeom prst="rect">
            <a:avLst/>
          </a:prstGeom>
          <a:noFill/>
        </p:spPr>
        <p:txBody>
          <a:bodyPr wrap="square" lIns="0" tIns="0" rIns="0" bIns="0" rtlCol="0" anchor="t"/>
          <a:lstStyle/>
          <a:p>
            <a:pPr algn="l">
              <a:lnSpc>
                <a:spcPts val="4200"/>
              </a:lnSpc>
              <a:spcAft>
                <a:spcPts val="600"/>
              </a:spcAft>
              <a:buNone/>
            </a:pPr>
            <a:r>
              <a:rPr lang="en-US" sz="3800" dirty="0">
                <a:solidFill>
                  <a:srgbClr val="54B91D">
                    <a:alpha val="90000"/>
                  </a:srgbClr>
                </a:solidFill>
                <a:latin typeface="Montserrat" pitchFamily="34" charset="0"/>
                <a:ea typeface="Montserrat" pitchFamily="34" charset="-122"/>
                <a:cs typeface="Montserrat" pitchFamily="34" charset="-120"/>
              </a:rPr>
              <a:t>Determining “Just Right”</a:t>
            </a:r>
            <a:br>
              <a:rPr lang="en-US" sz="3800" dirty="0">
                <a:solidFill>
                  <a:srgbClr val="54B91D">
                    <a:alpha val="90000"/>
                  </a:srgbClr>
                </a:solidFill>
                <a:latin typeface="Montserrat" pitchFamily="34" charset="0"/>
                <a:ea typeface="Montserrat" pitchFamily="34" charset="-122"/>
                <a:cs typeface="Montserrat" pitchFamily="34" charset="-120"/>
              </a:rPr>
            </a:br>
            <a:r>
              <a:rPr lang="en-US" sz="3800" dirty="0">
                <a:solidFill>
                  <a:srgbClr val="54B91D">
                    <a:alpha val="90000"/>
                  </a:srgbClr>
                </a:solidFill>
                <a:latin typeface="Montserrat" pitchFamily="34" charset="0"/>
                <a:ea typeface="Montserrat" pitchFamily="34" charset="-122"/>
                <a:cs typeface="Montserrat" pitchFamily="34" charset="-120"/>
              </a:rPr>
              <a:t>Pricing: Set your rates</a:t>
            </a:r>
            <a:endParaRPr lang="en-US" dirty="0"/>
          </a:p>
        </p:txBody>
      </p:sp>
      <p:sp>
        <p:nvSpPr>
          <p:cNvPr id="4" name="Object 3"/>
          <p:cNvSpPr/>
          <p:nvPr/>
        </p:nvSpPr>
        <p:spPr>
          <a:xfrm>
            <a:off x="476131" y="1980705"/>
            <a:ext cx="11617595" cy="565834"/>
          </a:xfrm>
          <a:prstGeom prst="rect">
            <a:avLst/>
          </a:prstGeom>
          <a:noFill/>
        </p:spPr>
        <p:txBody>
          <a:bodyPr wrap="square" lIns="0" tIns="0" rIns="0" bIns="0" rtlCol="0" anchor="t"/>
          <a:lstStyle/>
          <a:p>
            <a:pPr algn="l">
              <a:lnSpc>
                <a:spcPts val="2604"/>
              </a:lnSpc>
              <a:spcAft>
                <a:spcPts val="600"/>
              </a:spcAft>
              <a:buNone/>
            </a:pPr>
            <a:r>
              <a:rPr lang="en-US" sz="2300" b="1" dirty="0">
                <a:solidFill>
                  <a:srgbClr val="000000">
                    <a:alpha val="80000"/>
                  </a:srgbClr>
                </a:solidFill>
                <a:latin typeface="Montserrat" pitchFamily="34" charset="0"/>
                <a:ea typeface="Montserrat" pitchFamily="34" charset="-122"/>
                <a:cs typeface="Montserrat" pitchFamily="34" charset="-120"/>
              </a:rPr>
              <a:t>Step 4. Compare the information collected in the previous steps to set</a:t>
            </a:r>
            <a:br>
              <a:rPr lang="en-US" sz="2300" b="1" dirty="0">
                <a:solidFill>
                  <a:srgbClr val="000000">
                    <a:alpha val="80000"/>
                  </a:srgbClr>
                </a:solidFill>
                <a:latin typeface="Montserrat" pitchFamily="34" charset="0"/>
                <a:ea typeface="Montserrat" pitchFamily="34" charset="-122"/>
                <a:cs typeface="Montserrat" pitchFamily="34" charset="-120"/>
              </a:rPr>
            </a:br>
            <a:r>
              <a:rPr lang="en-US" sz="2300" b="1" dirty="0">
                <a:solidFill>
                  <a:srgbClr val="000000">
                    <a:alpha val="80000"/>
                  </a:srgbClr>
                </a:solidFill>
                <a:latin typeface="Montserrat" pitchFamily="34" charset="0"/>
                <a:ea typeface="Montserrat" pitchFamily="34" charset="-122"/>
                <a:cs typeface="Montserrat" pitchFamily="34" charset="-120"/>
              </a:rPr>
              <a:t>your rate</a:t>
            </a:r>
            <a:endParaRPr lang="en-US" dirty="0"/>
          </a:p>
        </p:txBody>
      </p:sp>
      <p:sp>
        <p:nvSpPr>
          <p:cNvPr id="5" name="Object 4"/>
          <p:cNvSpPr/>
          <p:nvPr/>
        </p:nvSpPr>
        <p:spPr>
          <a:xfrm>
            <a:off x="2237642" y="3073988"/>
            <a:ext cx="133318" cy="133316"/>
          </a:xfrm>
          <a:prstGeom prst="ellipse">
            <a:avLst/>
          </a:prstGeom>
          <a:solidFill>
            <a:srgbClr val="36578A"/>
          </a:solidFill>
        </p:spPr>
      </p:sp>
      <p:sp>
        <p:nvSpPr>
          <p:cNvPr id="6" name="Object 5"/>
          <p:cNvSpPr/>
          <p:nvPr/>
        </p:nvSpPr>
        <p:spPr>
          <a:xfrm>
            <a:off x="2513971" y="3018861"/>
            <a:ext cx="7818070" cy="513841"/>
          </a:xfrm>
          <a:prstGeom prst="rect">
            <a:avLst/>
          </a:prstGeom>
          <a:noFill/>
        </p:spPr>
        <p:txBody>
          <a:bodyPr wrap="square" lIns="0" tIns="0" rIns="0" bIns="0" rtlCol="0" anchor="t"/>
          <a:lstStyle/>
          <a:p>
            <a:pPr algn="l">
              <a:lnSpc>
                <a:spcPts val="2352"/>
              </a:lnSpc>
              <a:spcAft>
                <a:spcPts val="600"/>
              </a:spcAft>
              <a:buNone/>
            </a:pPr>
            <a:r>
              <a:rPr lang="en-US" sz="2100" b="1" dirty="0">
                <a:solidFill>
                  <a:srgbClr val="36578A"/>
                </a:solidFill>
                <a:latin typeface="Montserrat" pitchFamily="34" charset="0"/>
                <a:ea typeface="Montserrat" pitchFamily="34" charset="-122"/>
                <a:cs typeface="Montserrat" pitchFamily="34" charset="-120"/>
              </a:rPr>
              <a:t>Compare the rates</a:t>
            </a:r>
            <a:r>
              <a:rPr lang="en-US" sz="2100" dirty="0">
                <a:solidFill>
                  <a:srgbClr val="1453AA">
                    <a:alpha val="80000"/>
                  </a:srgbClr>
                </a:solidFill>
                <a:latin typeface="Montserrat" pitchFamily="34" charset="0"/>
                <a:ea typeface="Montserrat" pitchFamily="34" charset="-122"/>
                <a:cs typeface="Montserrat" pitchFamily="34" charset="-120"/>
              </a:rPr>
              <a:t> you have collected: How does</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your potential rate compare to the market?</a:t>
            </a:r>
            <a:endParaRPr lang="en-US" dirty="0"/>
          </a:p>
        </p:txBody>
      </p:sp>
      <p:sp>
        <p:nvSpPr>
          <p:cNvPr id="7" name="Object 6"/>
          <p:cNvSpPr/>
          <p:nvPr/>
        </p:nvSpPr>
        <p:spPr>
          <a:xfrm>
            <a:off x="2237642" y="4035393"/>
            <a:ext cx="133318" cy="133317"/>
          </a:xfrm>
          <a:prstGeom prst="ellipse">
            <a:avLst/>
          </a:prstGeom>
          <a:solidFill>
            <a:srgbClr val="36578A"/>
          </a:solidFill>
        </p:spPr>
      </p:sp>
      <p:sp>
        <p:nvSpPr>
          <p:cNvPr id="8" name="Object 7"/>
          <p:cNvSpPr/>
          <p:nvPr/>
        </p:nvSpPr>
        <p:spPr>
          <a:xfrm>
            <a:off x="2513971" y="3980264"/>
            <a:ext cx="7818070" cy="1111099"/>
          </a:xfrm>
          <a:prstGeom prst="rect">
            <a:avLst/>
          </a:prstGeom>
          <a:noFill/>
        </p:spPr>
        <p:txBody>
          <a:bodyPr wrap="square" lIns="0" tIns="0" rIns="0" bIns="0" rtlCol="0" anchor="t"/>
          <a:lstStyle/>
          <a:p>
            <a:pPr algn="l">
              <a:lnSpc>
                <a:spcPts val="2352"/>
              </a:lnSpc>
              <a:spcAft>
                <a:spcPts val="600"/>
              </a:spcAft>
              <a:buNone/>
            </a:pPr>
            <a:r>
              <a:rPr lang="en-US" sz="2100" dirty="0">
                <a:solidFill>
                  <a:srgbClr val="1453AA">
                    <a:alpha val="80000"/>
                  </a:srgbClr>
                </a:solidFill>
                <a:latin typeface="Montserrat" pitchFamily="34" charset="0"/>
                <a:ea typeface="Montserrat" pitchFamily="34" charset="-122"/>
                <a:cs typeface="Montserrat" pitchFamily="34" charset="-120"/>
              </a:rPr>
              <a:t>If you find that the market rate is </a:t>
            </a:r>
            <a:r>
              <a:rPr lang="en-US" sz="2100" b="1" dirty="0">
                <a:solidFill>
                  <a:srgbClr val="36578A"/>
                </a:solidFill>
                <a:latin typeface="Montserrat" pitchFamily="34" charset="0"/>
                <a:ea typeface="Montserrat" pitchFamily="34" charset="-122"/>
                <a:cs typeface="Montserrat" pitchFamily="34" charset="-120"/>
              </a:rPr>
              <a:t>far below</a:t>
            </a:r>
            <a:r>
              <a:rPr lang="en-US" sz="2100" dirty="0">
                <a:solidFill>
                  <a:srgbClr val="1453AA">
                    <a:alpha val="80000"/>
                  </a:srgbClr>
                </a:solidFill>
                <a:latin typeface="Montserrat" pitchFamily="34" charset="0"/>
                <a:ea typeface="Montserrat" pitchFamily="34" charset="-122"/>
                <a:cs typeface="Montserrat" pitchFamily="34" charset="-120"/>
              </a:rPr>
              <a:t> what</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you are charging, consider increasing the number of</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children in your care at the same price to offset the</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difference.</a:t>
            </a:r>
            <a:endParaRPr lang="en-US" dirty="0"/>
          </a:p>
        </p:txBody>
      </p:sp>
      <p:sp>
        <p:nvSpPr>
          <p:cNvPr id="9" name="Object 8"/>
          <p:cNvSpPr/>
          <p:nvPr/>
        </p:nvSpPr>
        <p:spPr>
          <a:xfrm>
            <a:off x="2237642" y="5594032"/>
            <a:ext cx="133318" cy="133316"/>
          </a:xfrm>
          <a:prstGeom prst="ellipse">
            <a:avLst/>
          </a:prstGeom>
          <a:solidFill>
            <a:srgbClr val="36578A"/>
          </a:solidFill>
        </p:spPr>
      </p:sp>
      <p:sp>
        <p:nvSpPr>
          <p:cNvPr id="10" name="Object 9"/>
          <p:cNvSpPr/>
          <p:nvPr/>
        </p:nvSpPr>
        <p:spPr>
          <a:xfrm>
            <a:off x="2513971" y="5538926"/>
            <a:ext cx="7818070" cy="812470"/>
          </a:xfrm>
          <a:prstGeom prst="rect">
            <a:avLst/>
          </a:prstGeom>
          <a:noFill/>
        </p:spPr>
        <p:txBody>
          <a:bodyPr wrap="square" lIns="0" tIns="0" rIns="0" bIns="0" rtlCol="0" anchor="t"/>
          <a:lstStyle/>
          <a:p>
            <a:pPr algn="l">
              <a:lnSpc>
                <a:spcPts val="2352"/>
              </a:lnSpc>
              <a:spcAft>
                <a:spcPts val="600"/>
              </a:spcAft>
              <a:buNone/>
            </a:pPr>
            <a:r>
              <a:rPr lang="en-US" sz="2100" dirty="0">
                <a:solidFill>
                  <a:srgbClr val="1453AA">
                    <a:alpha val="80000"/>
                  </a:srgbClr>
                </a:solidFill>
                <a:latin typeface="Montserrat" pitchFamily="34" charset="0"/>
                <a:ea typeface="Montserrat" pitchFamily="34" charset="-122"/>
                <a:cs typeface="Montserrat" pitchFamily="34" charset="-120"/>
              </a:rPr>
              <a:t>If you find that the market rate </a:t>
            </a:r>
            <a:r>
              <a:rPr lang="en-US" sz="2100" b="1" dirty="0">
                <a:solidFill>
                  <a:srgbClr val="36578A"/>
                </a:solidFill>
                <a:latin typeface="Montserrat" pitchFamily="34" charset="0"/>
                <a:ea typeface="Montserrat" pitchFamily="34" charset="-122"/>
                <a:cs typeface="Montserrat" pitchFamily="34" charset="-120"/>
              </a:rPr>
              <a:t>is far higher</a:t>
            </a:r>
            <a:r>
              <a:rPr lang="en-US" sz="2100" dirty="0">
                <a:solidFill>
                  <a:srgbClr val="1453AA">
                    <a:alpha val="80000"/>
                  </a:srgbClr>
                </a:solidFill>
                <a:latin typeface="Montserrat" pitchFamily="34" charset="0"/>
                <a:ea typeface="Montserrat" pitchFamily="34" charset="-122"/>
                <a:cs typeface="Montserrat" pitchFamily="34" charset="-120"/>
              </a:rPr>
              <a:t> than</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what you are charging, consider developing a plan</a:t>
            </a:r>
            <a:br>
              <a:rPr lang="en-US" sz="2100" dirty="0">
                <a:solidFill>
                  <a:srgbClr val="1453AA">
                    <a:alpha val="80000"/>
                  </a:srgbClr>
                </a:solidFill>
                <a:latin typeface="Montserrat" pitchFamily="34" charset="0"/>
                <a:ea typeface="Montserrat" pitchFamily="34" charset="-122"/>
                <a:cs typeface="Montserrat" pitchFamily="34" charset="-120"/>
              </a:rPr>
            </a:br>
            <a:r>
              <a:rPr lang="en-US" sz="2100" dirty="0">
                <a:solidFill>
                  <a:srgbClr val="1453AA">
                    <a:alpha val="80000"/>
                  </a:srgbClr>
                </a:solidFill>
                <a:latin typeface="Montserrat" pitchFamily="34" charset="0"/>
                <a:ea typeface="Montserrat" pitchFamily="34" charset="-122"/>
                <a:cs typeface="Montserrat" pitchFamily="34" charset="-120"/>
              </a:rPr>
              <a:t>to gradually increase your rates over time.</a:t>
            </a:r>
            <a:endParaRPr lang="en-US" dirty="0"/>
          </a:p>
        </p:txBody>
      </p:sp>
      <p:pic>
        <p:nvPicPr>
          <p:cNvPr id="11" name="Recorded Sound">
            <a:hlinkClick r:id="" action="ppaction://media"/>
            <a:extLst>
              <a:ext uri="{FF2B5EF4-FFF2-40B4-BE49-F238E27FC236}">
                <a16:creationId xmlns:a16="http://schemas.microsoft.com/office/drawing/2014/main" id="{593292EC-BD3B-399D-1919-6148C041BC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4126" y="623495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672"/>
    </mc:Choice>
    <mc:Fallback>
      <p:transition spd="slow" advTm="9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7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2726</Words>
  <Application>Microsoft Office PowerPoint</Application>
  <PresentationFormat>Widescreen</PresentationFormat>
  <Paragraphs>115</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Montserrat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Todd Luman</cp:lastModifiedBy>
  <cp:revision>6</cp:revision>
  <dcterms:created xsi:type="dcterms:W3CDTF">2022-05-09T18:03:54Z</dcterms:created>
  <dcterms:modified xsi:type="dcterms:W3CDTF">2022-05-18T20:26:00Z</dcterms:modified>
</cp:coreProperties>
</file>